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</p:sldIdLst>
  <p:sldSz cx="11879263" cy="82804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3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1024560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16840" y="4948200"/>
            <a:ext cx="1024560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066720" y="220428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16840" y="494820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66720" y="494820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3298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280760" y="2204280"/>
            <a:ext cx="3298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744680" y="2204280"/>
            <a:ext cx="3298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16840" y="4948200"/>
            <a:ext cx="3298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280760" y="4948200"/>
            <a:ext cx="3298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744680" y="4948200"/>
            <a:ext cx="3298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16840" y="2204280"/>
            <a:ext cx="10245600" cy="5253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10245600" cy="5253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4999680" cy="5253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066720" y="2204280"/>
            <a:ext cx="4999680" cy="5253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16840" y="441000"/>
            <a:ext cx="10245600" cy="74188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066720" y="2204280"/>
            <a:ext cx="4999680" cy="5253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16840" y="494820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16840" y="2204280"/>
            <a:ext cx="10245600" cy="5253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4999680" cy="5253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066720" y="220428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66720" y="494820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66720" y="220428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16840" y="4948200"/>
            <a:ext cx="1024560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1024560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16840" y="4948200"/>
            <a:ext cx="1024560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066720" y="220428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16840" y="494820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066720" y="494820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3298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280760" y="2204280"/>
            <a:ext cx="3298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744680" y="2204280"/>
            <a:ext cx="3298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16840" y="4948200"/>
            <a:ext cx="3298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280760" y="4948200"/>
            <a:ext cx="3298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744680" y="4948200"/>
            <a:ext cx="3298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10245600" cy="5253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4999680" cy="5253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066720" y="2204280"/>
            <a:ext cx="4999680" cy="5253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16840" y="441000"/>
            <a:ext cx="10245600" cy="74188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66720" y="2204280"/>
            <a:ext cx="4999680" cy="5253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16840" y="494820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4999680" cy="5253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066720" y="220428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066720" y="494820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066720" y="2204280"/>
            <a:ext cx="499968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16840" y="4948200"/>
            <a:ext cx="10245600" cy="250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38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91000" y="1355040"/>
            <a:ext cx="10096920" cy="288252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725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72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16840" y="7674840"/>
            <a:ext cx="2672640" cy="440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4A31637A-6F34-47E4-9C1C-1DA94A1D19F6}" type="datetime">
              <a:rPr lang="ru-RU" sz="1450" b="0" strike="noStrike" spc="-1">
                <a:solidFill>
                  <a:srgbClr val="8B8B8B"/>
                </a:solidFill>
                <a:latin typeface="Calibri"/>
              </a:rPr>
              <a:t>01.11.2023</a:t>
            </a:fld>
            <a:endParaRPr lang="ru-RU" sz="145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935160" y="7674840"/>
            <a:ext cx="4008960" cy="440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389800" y="7674840"/>
            <a:ext cx="2672640" cy="440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20E9F5B-18B8-4234-B29D-5D73103AE117}" type="slidenum">
              <a:rPr lang="ru-RU" sz="145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45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93640" y="1937520"/>
            <a:ext cx="10690920" cy="480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38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2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18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18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16840" y="441000"/>
            <a:ext cx="10245600" cy="16002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532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5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16840" y="2204280"/>
            <a:ext cx="10245600" cy="52534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6120" indent="-275760">
              <a:lnSpc>
                <a:spcPct val="90000"/>
              </a:lnSpc>
              <a:spcBef>
                <a:spcPts val="1208"/>
              </a:spcBef>
              <a:buClr>
                <a:srgbClr val="000000"/>
              </a:buClr>
              <a:buFont typeface="Arial"/>
              <a:buChar char="•"/>
            </a:pPr>
            <a:r>
              <a:rPr lang="ru-RU" sz="338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828000" lvl="1" indent="-275760">
              <a:lnSpc>
                <a:spcPct val="90000"/>
              </a:lnSpc>
              <a:spcBef>
                <a:spcPts val="604"/>
              </a:spcBef>
              <a:buClr>
                <a:srgbClr val="000000"/>
              </a:buClr>
              <a:buFont typeface="Arial"/>
              <a:buChar char="•"/>
            </a:pPr>
            <a:r>
              <a:rPr lang="ru-RU" sz="29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379880" lvl="2" indent="-275760">
              <a:lnSpc>
                <a:spcPct val="90000"/>
              </a:lnSpc>
              <a:spcBef>
                <a:spcPts val="604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2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932120" lvl="3" indent="-275760">
              <a:lnSpc>
                <a:spcPct val="90000"/>
              </a:lnSpc>
              <a:spcBef>
                <a:spcPts val="604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8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484000" lvl="4" indent="-275760">
              <a:lnSpc>
                <a:spcPct val="90000"/>
              </a:lnSpc>
              <a:spcBef>
                <a:spcPts val="604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8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16840" y="7674840"/>
            <a:ext cx="2672640" cy="440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F1157A04-C692-4D33-8CEC-A2710C69FC50}" type="datetime">
              <a:rPr lang="ru-RU" sz="1450" b="0" strike="noStrike" spc="-1">
                <a:solidFill>
                  <a:srgbClr val="8B8B8B"/>
                </a:solidFill>
                <a:latin typeface="Calibri"/>
              </a:rPr>
              <a:t>01.11.2023</a:t>
            </a:fld>
            <a:endParaRPr lang="ru-RU" sz="145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935160" y="7674840"/>
            <a:ext cx="4008960" cy="440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389800" y="7674840"/>
            <a:ext cx="2672640" cy="440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1277D5D-4787-41E5-B920-5C31A19B67DE}" type="slidenum">
              <a:rPr lang="ru-RU" sz="145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45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jpeg"/><Relationship Id="rId2" Type="http://schemas.openxmlformats.org/officeDocument/2006/relationships/image" Target="../media/image4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2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207" t="18275" r="19606" b="1530"/>
          <a:stretch/>
        </p:blipFill>
        <p:spPr>
          <a:xfrm>
            <a:off x="-30600" y="0"/>
            <a:ext cx="11909520" cy="8280000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0" y="0"/>
            <a:ext cx="3959640" cy="8280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CustomShape 2"/>
          <p:cNvSpPr/>
          <p:nvPr/>
        </p:nvSpPr>
        <p:spPr>
          <a:xfrm>
            <a:off x="3960000" y="0"/>
            <a:ext cx="3959640" cy="8280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CustomShape 3"/>
          <p:cNvSpPr/>
          <p:nvPr/>
        </p:nvSpPr>
        <p:spPr>
          <a:xfrm>
            <a:off x="7919280" y="0"/>
            <a:ext cx="3959640" cy="82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86" name="Group 4"/>
          <p:cNvGrpSpPr/>
          <p:nvPr/>
        </p:nvGrpSpPr>
        <p:grpSpPr>
          <a:xfrm>
            <a:off x="4839480" y="5813640"/>
            <a:ext cx="2199960" cy="1633680"/>
            <a:chOff x="4839480" y="5813640"/>
            <a:chExt cx="2199960" cy="1633680"/>
          </a:xfrm>
        </p:grpSpPr>
        <p:pic>
          <p:nvPicPr>
            <p:cNvPr id="87" name="Рисунок 2"/>
            <p:cNvPicPr/>
            <p:nvPr/>
          </p:nvPicPr>
          <p:blipFill>
            <a:blip r:embed="rId4"/>
            <a:srcRect l="746" b="-98"/>
            <a:stretch/>
          </p:blipFill>
          <p:spPr>
            <a:xfrm>
              <a:off x="5108400" y="5813640"/>
              <a:ext cx="1733760" cy="1633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88" name="CustomShape 5"/>
            <p:cNvSpPr/>
            <p:nvPr/>
          </p:nvSpPr>
          <p:spPr>
            <a:xfrm>
              <a:off x="4839480" y="6570720"/>
              <a:ext cx="2199960" cy="1375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900" b="1" i="1" strike="noStrike" spc="-1">
                  <a:solidFill>
                    <a:srgbClr val="003399"/>
                  </a:solidFill>
                  <a:latin typeface="Tahoma"/>
                  <a:ea typeface="Tahoma"/>
                </a:rPr>
                <a:t>АРМИЯ РОССИИ</a:t>
              </a:r>
              <a:endParaRPr lang="ru-RU" sz="900" b="0" strike="noStrike" spc="-1">
                <a:latin typeface="Arial"/>
              </a:endParaRPr>
            </a:p>
          </p:txBody>
        </p:sp>
      </p:grpSp>
      <p:sp>
        <p:nvSpPr>
          <p:cNvPr id="89" name="CustomShape 6"/>
          <p:cNvSpPr/>
          <p:nvPr/>
        </p:nvSpPr>
        <p:spPr>
          <a:xfrm>
            <a:off x="4046400" y="288000"/>
            <a:ext cx="3777480" cy="379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strike="noStrike" spc="-1">
                <a:solidFill>
                  <a:srgbClr val="005CAA"/>
                </a:solidFill>
                <a:latin typeface="MyriadPro-Bold"/>
              </a:rPr>
              <a:t>НЕОБХОДИМЫЕ ДОКУМЕНТЫ</a:t>
            </a:r>
            <a:endParaRPr lang="ru-RU" sz="15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5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C00000"/>
              </a:buClr>
              <a:buSzPct val="120000"/>
              <a:buFont typeface="Wingdings" charset="2"/>
              <a:buChar char=""/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Фотография (анфас, 9х12 см, на обороте указывается Ф.И.О. и дата);</a:t>
            </a:r>
            <a:endParaRPr lang="ru-RU" sz="13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499"/>
              </a:spcBef>
              <a:buClr>
                <a:srgbClr val="C00000"/>
              </a:buClr>
              <a:buSzPct val="120000"/>
              <a:buFont typeface="Wingdings" charset="2"/>
              <a:buChar char=""/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Автобиография (2 экз., в том числе 1 экз. рукописная);</a:t>
            </a:r>
            <a:endParaRPr lang="ru-RU" sz="13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499"/>
              </a:spcBef>
              <a:buClr>
                <a:srgbClr val="C00000"/>
              </a:buClr>
              <a:buSzPct val="120000"/>
              <a:buFont typeface="Wingdings" charset="2"/>
              <a:buChar char=""/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Анкета (форму можно получить </a:t>
            </a:r>
            <a:r>
              <a:t/>
            </a:r>
            <a:br/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в военном комиссариате);</a:t>
            </a:r>
            <a:endParaRPr lang="ru-RU" sz="13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499"/>
              </a:spcBef>
              <a:buClr>
                <a:srgbClr val="C00000"/>
              </a:buClr>
              <a:buSzPct val="120000"/>
              <a:buFont typeface="Wingdings" charset="2"/>
              <a:buChar char=""/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Копии документов об образовании;</a:t>
            </a:r>
            <a:endParaRPr lang="ru-RU" sz="13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499"/>
              </a:spcBef>
              <a:buClr>
                <a:srgbClr val="C00000"/>
              </a:buClr>
              <a:buSzPct val="120000"/>
              <a:buFont typeface="Wingdings" charset="2"/>
              <a:buChar char=""/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Копия трудовой книжки (при наличии);</a:t>
            </a:r>
            <a:endParaRPr lang="ru-RU" sz="13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499"/>
              </a:spcBef>
              <a:buClr>
                <a:srgbClr val="C00000"/>
              </a:buClr>
              <a:buSzPct val="120000"/>
              <a:buFont typeface="Wingdings" charset="2"/>
              <a:buChar char=""/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Служебная характеристика с последнего места работы (учебы, службы);</a:t>
            </a:r>
            <a:endParaRPr lang="ru-RU" sz="13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499"/>
              </a:spcBef>
              <a:buClr>
                <a:srgbClr val="C00000"/>
              </a:buClr>
              <a:buSzPct val="120000"/>
              <a:buFont typeface="Wingdings" charset="2"/>
              <a:buChar char=""/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Выписка из домовой книги (при наличии);</a:t>
            </a:r>
            <a:endParaRPr lang="ru-RU" sz="13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499"/>
              </a:spcBef>
              <a:buClr>
                <a:srgbClr val="C00000"/>
              </a:buClr>
              <a:buSzPct val="120000"/>
              <a:buFont typeface="Wingdings" charset="2"/>
              <a:buChar char=""/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Копии паспорта, военного билета, свидетельства о рождении, свидетельств о браке и рождении детей (при наличии)</a:t>
            </a:r>
            <a:endParaRPr lang="ru-RU" sz="1300" b="0" strike="noStrike" spc="-1">
              <a:latin typeface="Arial"/>
            </a:endParaRPr>
          </a:p>
        </p:txBody>
      </p:sp>
      <p:sp>
        <p:nvSpPr>
          <p:cNvPr id="90" name="CustomShape 7"/>
          <p:cNvSpPr/>
          <p:nvPr/>
        </p:nvSpPr>
        <p:spPr>
          <a:xfrm>
            <a:off x="444240" y="288000"/>
            <a:ext cx="3420360" cy="487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strike="noStrike" spc="-1">
                <a:solidFill>
                  <a:srgbClr val="005CAA"/>
                </a:solidFill>
                <a:latin typeface="MyriadPro-Bold"/>
              </a:rPr>
              <a:t>ТРЕБОВАНИЯ К КАНДИДАТАМ</a:t>
            </a:r>
            <a:endParaRPr lang="ru-RU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5CAA"/>
                </a:solidFill>
                <a:latin typeface="MyriadPro-Bold"/>
              </a:rPr>
              <a:t>по возрасту: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прапорщики, 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сержанты, солдаты – до 52 лет; 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младшие офицеры – до 57 лет; старшие офицеры –  до 62 лет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5CAA"/>
                </a:solidFill>
                <a:latin typeface="MyriadPro-Bold"/>
              </a:rPr>
              <a:t>по здоровью: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быть годным к военной службе (категория А) или годным к военной службе с незначительными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ограничениями (категория Б)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5CAA"/>
                </a:solidFill>
                <a:latin typeface="MyriadPro-Bold"/>
              </a:rPr>
              <a:t>по результатам профессионального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5CAA"/>
                </a:solidFill>
                <a:latin typeface="MyriadPro-Bold"/>
              </a:rPr>
              <a:t>психологического отбора: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получить первую, вторую или третью категорию пригодности для конкретной выбранной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специальности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5CAA"/>
                </a:solidFill>
                <a:latin typeface="MyriadPro-Bold"/>
              </a:rPr>
              <a:t>По образованию: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не ниже основного общего (9 классов)</a:t>
            </a:r>
            <a:endParaRPr lang="ru-RU" sz="1300" b="0" strike="noStrike" spc="-1">
              <a:latin typeface="Arial"/>
            </a:endParaRPr>
          </a:p>
        </p:txBody>
      </p:sp>
      <p:sp>
        <p:nvSpPr>
          <p:cNvPr id="91" name="CustomShape 8"/>
          <p:cNvSpPr/>
          <p:nvPr/>
        </p:nvSpPr>
        <p:spPr>
          <a:xfrm>
            <a:off x="438480" y="5618160"/>
            <a:ext cx="3509280" cy="24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отбывал наказание в виде лишения свободы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подвергался административному наказанию за потребление наркотических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или психотропных веществ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в отношении него вынесен обвинительный приговор и назначено наказание, ведется дознание либо предварительное следствие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или уголовное дело передано в суд</a:t>
            </a:r>
            <a:endParaRPr lang="ru-RU" sz="1300" b="0" strike="noStrike" spc="-1">
              <a:latin typeface="Arial"/>
            </a:endParaRPr>
          </a:p>
        </p:txBody>
      </p:sp>
      <p:sp>
        <p:nvSpPr>
          <p:cNvPr id="92" name="CustomShape 9"/>
          <p:cNvSpPr/>
          <p:nvPr/>
        </p:nvSpPr>
        <p:spPr>
          <a:xfrm>
            <a:off x="205560" y="5072040"/>
            <a:ext cx="3548880" cy="68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strike="noStrike" spc="-1">
                <a:solidFill>
                  <a:srgbClr val="FF0000"/>
                </a:solidFill>
                <a:latin typeface="MyriadPro-Bold"/>
              </a:rPr>
              <a:t>ГРАЖДАНИН НЕ МОЖЕТ </a:t>
            </a:r>
            <a:endParaRPr lang="ru-RU" sz="15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500" b="1" strike="noStrike" spc="-1">
                <a:solidFill>
                  <a:srgbClr val="FF0000"/>
                </a:solidFill>
                <a:latin typeface="MyriadPro-Bold"/>
              </a:rPr>
              <a:t>СЧИТАТЬСЯ КАНДИДАТОМ, ЕСЛИ:</a:t>
            </a:r>
            <a:endParaRPr lang="ru-RU" sz="1500" b="0" strike="noStrike" spc="-1">
              <a:latin typeface="Arial"/>
            </a:endParaRPr>
          </a:p>
        </p:txBody>
      </p:sp>
      <p:sp>
        <p:nvSpPr>
          <p:cNvPr id="93" name="CustomShape 10"/>
          <p:cNvSpPr/>
          <p:nvPr/>
        </p:nvSpPr>
        <p:spPr>
          <a:xfrm>
            <a:off x="134280" y="776520"/>
            <a:ext cx="302040" cy="30204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FFFF"/>
          </a:solidFill>
          <a:ln w="19080">
            <a:solidFill>
              <a:srgbClr val="008000"/>
            </a:solidFill>
            <a:round/>
          </a:ln>
          <a:effectLst>
            <a:outerShdw blurRad="50800" dist="25455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11"/>
          <p:cNvSpPr/>
          <p:nvPr/>
        </p:nvSpPr>
        <p:spPr>
          <a:xfrm>
            <a:off x="134280" y="1891800"/>
            <a:ext cx="302040" cy="30204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FFFF"/>
          </a:solidFill>
          <a:ln w="19080">
            <a:solidFill>
              <a:srgbClr val="008000"/>
            </a:solidFill>
            <a:round/>
          </a:ln>
          <a:effectLst>
            <a:outerShdw blurRad="50800" dist="25455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12"/>
          <p:cNvSpPr/>
          <p:nvPr/>
        </p:nvSpPr>
        <p:spPr>
          <a:xfrm>
            <a:off x="134280" y="2993760"/>
            <a:ext cx="302040" cy="30204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FFFF"/>
          </a:solidFill>
          <a:ln w="19080">
            <a:solidFill>
              <a:srgbClr val="008000"/>
            </a:solidFill>
            <a:round/>
          </a:ln>
          <a:effectLst>
            <a:outerShdw blurRad="50800" dist="25455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13"/>
          <p:cNvSpPr/>
          <p:nvPr/>
        </p:nvSpPr>
        <p:spPr>
          <a:xfrm>
            <a:off x="134280" y="4295160"/>
            <a:ext cx="302040" cy="30204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FFFF"/>
          </a:solidFill>
          <a:ln w="19080">
            <a:solidFill>
              <a:srgbClr val="008000"/>
            </a:solidFill>
            <a:round/>
          </a:ln>
          <a:effectLst>
            <a:outerShdw blurRad="50800" dist="25455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CustomShape 14"/>
          <p:cNvSpPr/>
          <p:nvPr/>
        </p:nvSpPr>
        <p:spPr>
          <a:xfrm flipH="1">
            <a:off x="133560" y="5701320"/>
            <a:ext cx="302040" cy="30204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600">
            <a:solidFill>
              <a:srgbClr val="FF0000"/>
            </a:solidFill>
            <a:round/>
          </a:ln>
          <a:effectLst>
            <a:outerShdw blurRad="50800" dist="25455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15"/>
          <p:cNvSpPr/>
          <p:nvPr/>
        </p:nvSpPr>
        <p:spPr>
          <a:xfrm flipH="1">
            <a:off x="133560" y="6181200"/>
            <a:ext cx="302040" cy="30204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600">
            <a:solidFill>
              <a:srgbClr val="FF0000"/>
            </a:solidFill>
            <a:round/>
          </a:ln>
          <a:effectLst>
            <a:outerShdw blurRad="50800" dist="25455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16"/>
          <p:cNvSpPr/>
          <p:nvPr/>
        </p:nvSpPr>
        <p:spPr>
          <a:xfrm flipH="1">
            <a:off x="133560" y="7113960"/>
            <a:ext cx="302040" cy="30204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600">
            <a:solidFill>
              <a:srgbClr val="FF0000"/>
            </a:solidFill>
            <a:round/>
          </a:ln>
          <a:effectLst>
            <a:outerShdw blurRad="50800" dist="25455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00" name="Group 17"/>
          <p:cNvGrpSpPr/>
          <p:nvPr/>
        </p:nvGrpSpPr>
        <p:grpSpPr>
          <a:xfrm>
            <a:off x="7719120" y="45720"/>
            <a:ext cx="4352040" cy="1541160"/>
            <a:chOff x="7719120" y="45720"/>
            <a:chExt cx="4352040" cy="1541160"/>
          </a:xfrm>
        </p:grpSpPr>
        <p:sp>
          <p:nvSpPr>
            <p:cNvPr id="101" name="CustomShape 18"/>
            <p:cNvSpPr/>
            <p:nvPr/>
          </p:nvSpPr>
          <p:spPr>
            <a:xfrm>
              <a:off x="7719120" y="45720"/>
              <a:ext cx="4352040" cy="457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2400" b="1" strike="noStrike" spc="-52">
                  <a:solidFill>
                    <a:srgbClr val="FF0000"/>
                  </a:solidFill>
                  <a:latin typeface="Bookman Old Style"/>
                </a:rPr>
                <a:t>Б</a:t>
              </a:r>
              <a:r>
                <a:rPr lang="ru-RU" sz="1500" b="1" strike="noStrike" spc="-52">
                  <a:solidFill>
                    <a:srgbClr val="FFFFFF"/>
                  </a:solidFill>
                  <a:latin typeface="Bookman Old Style"/>
                </a:rPr>
                <a:t>оевой</a:t>
              </a:r>
              <a:r>
                <a:rPr lang="ru-RU" sz="1500" b="0" strike="noStrike" spc="-52">
                  <a:solidFill>
                    <a:srgbClr val="F2F2F2"/>
                  </a:solidFill>
                  <a:latin typeface="Bookman Old Style"/>
                </a:rPr>
                <a:t> </a:t>
              </a:r>
              <a:r>
                <a:rPr lang="ru-RU" sz="2400" b="1" strike="noStrike" spc="-52">
                  <a:solidFill>
                    <a:srgbClr val="FF0000"/>
                  </a:solidFill>
                  <a:latin typeface="Bookman Old Style"/>
                </a:rPr>
                <a:t>А</a:t>
              </a:r>
              <a:r>
                <a:rPr lang="ru-RU" sz="1500" b="1" strike="noStrike" spc="-52">
                  <a:solidFill>
                    <a:srgbClr val="F2F2F2"/>
                  </a:solidFill>
                  <a:latin typeface="Bookman Old Style"/>
                </a:rPr>
                <a:t>рмейский</a:t>
              </a:r>
              <a:r>
                <a:rPr lang="ru-RU" sz="1500" b="0" strike="noStrike" spc="-52">
                  <a:solidFill>
                    <a:srgbClr val="F2F2F2"/>
                  </a:solidFill>
                  <a:latin typeface="Bookman Old Style"/>
                </a:rPr>
                <a:t> </a:t>
              </a:r>
              <a:r>
                <a:rPr lang="ru-RU" sz="2400" b="1" strike="noStrike" spc="-52">
                  <a:solidFill>
                    <a:srgbClr val="FF0000"/>
                  </a:solidFill>
                  <a:latin typeface="Bookman Old Style"/>
                </a:rPr>
                <a:t>Р</a:t>
              </a:r>
              <a:r>
                <a:rPr lang="ru-RU" sz="1500" b="1" strike="noStrike" spc="-52">
                  <a:solidFill>
                    <a:srgbClr val="F2F2F2"/>
                  </a:solidFill>
                  <a:latin typeface="Bookman Old Style"/>
                </a:rPr>
                <a:t>езерв</a:t>
              </a:r>
              <a:r>
                <a:rPr lang="ru-RU" sz="1500" b="0" strike="noStrike" spc="-52">
                  <a:solidFill>
                    <a:srgbClr val="F2F2F2"/>
                  </a:solidFill>
                  <a:latin typeface="Bookman Old Style"/>
                </a:rPr>
                <a:t> </a:t>
              </a:r>
              <a:r>
                <a:rPr lang="ru-RU" sz="2400" b="1" strike="noStrike" spc="-52">
                  <a:solidFill>
                    <a:srgbClr val="FF0000"/>
                  </a:solidFill>
                  <a:latin typeface="Bookman Old Style"/>
                </a:rPr>
                <a:t>С</a:t>
              </a:r>
              <a:r>
                <a:rPr lang="ru-RU" sz="1500" b="1" strike="noStrike" spc="-52">
                  <a:solidFill>
                    <a:srgbClr val="F2F2F2"/>
                  </a:solidFill>
                  <a:latin typeface="Bookman Old Style"/>
                </a:rPr>
                <a:t>траны</a:t>
              </a:r>
              <a:endParaRPr lang="ru-RU" sz="1500" b="0" strike="noStrike" spc="-1">
                <a:latin typeface="Arial"/>
              </a:endParaRPr>
            </a:p>
          </p:txBody>
        </p:sp>
        <p:sp>
          <p:nvSpPr>
            <p:cNvPr id="102" name="CustomShape 19"/>
            <p:cNvSpPr/>
            <p:nvPr/>
          </p:nvSpPr>
          <p:spPr>
            <a:xfrm>
              <a:off x="7741440" y="397800"/>
              <a:ext cx="791640" cy="1189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2400" b="1" strike="noStrike" spc="-1">
                  <a:solidFill>
                    <a:srgbClr val="FF0000"/>
                  </a:solidFill>
                  <a:latin typeface="Bookman Old Style"/>
                </a:rPr>
                <a:t>А</a:t>
              </a:r>
              <a:endParaRPr lang="ru-RU" sz="24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400" b="1" strike="noStrike" spc="-1">
                  <a:solidFill>
                    <a:srgbClr val="FF0000"/>
                  </a:solidFill>
                  <a:latin typeface="Bookman Old Style"/>
                </a:rPr>
                <a:t>Р</a:t>
              </a:r>
              <a:endParaRPr lang="ru-RU" sz="24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400" b="1" strike="noStrike" spc="-1">
                  <a:solidFill>
                    <a:srgbClr val="FF0000"/>
                  </a:solidFill>
                  <a:latin typeface="Bookman Old Style"/>
                </a:rPr>
                <a:t>С</a:t>
              </a:r>
              <a:endParaRPr lang="ru-RU" sz="2400" b="0" strike="noStrike" spc="-1">
                <a:latin typeface="Arial"/>
              </a:endParaRPr>
            </a:p>
          </p:txBody>
        </p:sp>
      </p:grpSp>
      <p:sp>
        <p:nvSpPr>
          <p:cNvPr id="103" name="CustomShape 20"/>
          <p:cNvSpPr/>
          <p:nvPr/>
        </p:nvSpPr>
        <p:spPr>
          <a:xfrm>
            <a:off x="7914960" y="6595200"/>
            <a:ext cx="3970440" cy="626400"/>
          </a:xfrm>
          <a:prstGeom prst="parallelogram">
            <a:avLst>
              <a:gd name="adj" fmla="val 0"/>
            </a:avLst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CustomShape 21"/>
          <p:cNvSpPr/>
          <p:nvPr/>
        </p:nvSpPr>
        <p:spPr>
          <a:xfrm>
            <a:off x="7918560" y="5974560"/>
            <a:ext cx="3970440" cy="626400"/>
          </a:xfrm>
          <a:prstGeom prst="parallelogram">
            <a:avLst>
              <a:gd name="adj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" name="CustomShape 22"/>
          <p:cNvSpPr/>
          <p:nvPr/>
        </p:nvSpPr>
        <p:spPr>
          <a:xfrm>
            <a:off x="7915320" y="5349240"/>
            <a:ext cx="3970440" cy="626400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" name="CustomShape 23"/>
          <p:cNvSpPr/>
          <p:nvPr/>
        </p:nvSpPr>
        <p:spPr>
          <a:xfrm>
            <a:off x="7917840" y="5360760"/>
            <a:ext cx="3959640" cy="184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ru-RU" sz="3000" b="0" strike="noStrike" spc="-1">
                <a:solidFill>
                  <a:srgbClr val="D9D9D9"/>
                </a:solidFill>
                <a:latin typeface="Impact"/>
              </a:rPr>
              <a:t>ПРЕБЫВАНИЕ В РЕЗЕРВЕ ВООРУЖЕННЫХ СИЛ – ТВОЙ ВЫБОР!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107" name="Рисунок 20"/>
          <p:cNvPicPr/>
          <p:nvPr/>
        </p:nvPicPr>
        <p:blipFill>
          <a:blip r:embed="rId5"/>
          <a:stretch/>
        </p:blipFill>
        <p:spPr>
          <a:xfrm>
            <a:off x="9348120" y="7221960"/>
            <a:ext cx="1078560" cy="1084680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Рисунок 59"/>
          <p:cNvPicPr/>
          <p:nvPr/>
        </p:nvPicPr>
        <p:blipFill>
          <a:blip r:embed="rId2"/>
          <a:srcRect t="479"/>
          <a:stretch/>
        </p:blipFill>
        <p:spPr>
          <a:xfrm>
            <a:off x="-360" y="360"/>
            <a:ext cx="11879640" cy="8279640"/>
          </a:xfrm>
          <a:prstGeom prst="rect">
            <a:avLst/>
          </a:prstGeom>
          <a:ln>
            <a:noFill/>
          </a:ln>
        </p:spPr>
      </p:pic>
      <p:pic>
        <p:nvPicPr>
          <p:cNvPr id="109" name="Рисунок 69"/>
          <p:cNvPicPr/>
          <p:nvPr/>
        </p:nvPicPr>
        <p:blipFill>
          <a:blip r:embed="rId3"/>
          <a:stretch/>
        </p:blipFill>
        <p:spPr>
          <a:xfrm>
            <a:off x="1720800" y="6395040"/>
            <a:ext cx="2058120" cy="772920"/>
          </a:xfrm>
          <a:prstGeom prst="rect">
            <a:avLst/>
          </a:prstGeom>
          <a:ln>
            <a:noFill/>
          </a:ln>
        </p:spPr>
      </p:pic>
      <p:pic>
        <p:nvPicPr>
          <p:cNvPr id="110" name="Рисунок 71"/>
          <p:cNvPicPr/>
          <p:nvPr/>
        </p:nvPicPr>
        <p:blipFill>
          <a:blip r:embed="rId4"/>
          <a:stretch/>
        </p:blipFill>
        <p:spPr>
          <a:xfrm>
            <a:off x="524520" y="6753240"/>
            <a:ext cx="1057320" cy="1361160"/>
          </a:xfrm>
          <a:prstGeom prst="rect">
            <a:avLst/>
          </a:prstGeom>
          <a:ln>
            <a:noFill/>
          </a:ln>
        </p:spPr>
      </p:pic>
      <p:pic>
        <p:nvPicPr>
          <p:cNvPr id="111" name="Рисунок 60"/>
          <p:cNvPicPr/>
          <p:nvPr/>
        </p:nvPicPr>
        <p:blipFill>
          <a:blip r:embed="rId5"/>
          <a:stretch/>
        </p:blipFill>
        <p:spPr>
          <a:xfrm>
            <a:off x="10345320" y="241920"/>
            <a:ext cx="1211040" cy="2270160"/>
          </a:xfrm>
          <a:prstGeom prst="rect">
            <a:avLst/>
          </a:prstGeom>
          <a:ln>
            <a:noFill/>
          </a:ln>
        </p:spPr>
      </p:pic>
      <p:pic>
        <p:nvPicPr>
          <p:cNvPr id="112" name="Рисунок 61"/>
          <p:cNvPicPr/>
          <p:nvPr/>
        </p:nvPicPr>
        <p:blipFill>
          <a:blip r:embed="rId6"/>
          <a:stretch/>
        </p:blipFill>
        <p:spPr>
          <a:xfrm>
            <a:off x="4624920" y="3262680"/>
            <a:ext cx="1305720" cy="1294560"/>
          </a:xfrm>
          <a:prstGeom prst="rect">
            <a:avLst/>
          </a:prstGeom>
          <a:ln>
            <a:noFill/>
          </a:ln>
        </p:spPr>
      </p:pic>
      <p:pic>
        <p:nvPicPr>
          <p:cNvPr id="113" name="Рисунок 62"/>
          <p:cNvPicPr/>
          <p:nvPr/>
        </p:nvPicPr>
        <p:blipFill>
          <a:blip r:embed="rId7"/>
          <a:stretch/>
        </p:blipFill>
        <p:spPr>
          <a:xfrm>
            <a:off x="6649200" y="1430280"/>
            <a:ext cx="887040" cy="1208520"/>
          </a:xfrm>
          <a:prstGeom prst="rect">
            <a:avLst/>
          </a:prstGeom>
          <a:ln>
            <a:noFill/>
          </a:ln>
        </p:spPr>
      </p:pic>
      <p:sp>
        <p:nvSpPr>
          <p:cNvPr id="114" name="CustomShape 1"/>
          <p:cNvSpPr/>
          <p:nvPr/>
        </p:nvSpPr>
        <p:spPr>
          <a:xfrm>
            <a:off x="0" y="0"/>
            <a:ext cx="3959640" cy="8280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" name="CustomShape 2"/>
          <p:cNvSpPr/>
          <p:nvPr/>
        </p:nvSpPr>
        <p:spPr>
          <a:xfrm>
            <a:off x="3960000" y="0"/>
            <a:ext cx="3966840" cy="8280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" name="CustomShape 3"/>
          <p:cNvSpPr/>
          <p:nvPr/>
        </p:nvSpPr>
        <p:spPr>
          <a:xfrm>
            <a:off x="7927200" y="0"/>
            <a:ext cx="3959640" cy="8280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17" name="CustomShape 4"/>
          <p:cNvSpPr/>
          <p:nvPr/>
        </p:nvSpPr>
        <p:spPr>
          <a:xfrm>
            <a:off x="507600" y="288000"/>
            <a:ext cx="3398040" cy="585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sz="1500" b="1" strike="noStrike" spc="-1">
                <a:solidFill>
                  <a:srgbClr val="005CAA"/>
                </a:solidFill>
                <a:latin typeface="MyriadPro-Bold"/>
              </a:rPr>
              <a:t>ПРЕБЫВАНИЕ В РЕЗЕРВЕ</a:t>
            </a:r>
            <a:endParaRPr lang="ru-RU" sz="15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endParaRPr lang="ru-RU" sz="15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strike="noStrike" spc="-1">
                <a:solidFill>
                  <a:srgbClr val="E4000F"/>
                </a:solidFill>
                <a:latin typeface="MyriadPro-Bold"/>
              </a:rPr>
              <a:t>ПРЕДУСМАТРИВАЕТ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  <a:spcAft>
                <a:spcPts val="400"/>
              </a:spcAft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предназначение на воинскую должность;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98000"/>
              </a:lnSpc>
              <a:spcAft>
                <a:spcPts val="400"/>
              </a:spcAft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присвоение воинского звания; 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прохождение военных сборов (тренировочных занятий) без отрыва 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от основного места работы;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endParaRPr lang="ru-RU" sz="13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strike="noStrike" spc="-1">
                <a:solidFill>
                  <a:srgbClr val="E4000F"/>
                </a:solidFill>
                <a:latin typeface="MyriadPro-Bold"/>
              </a:rPr>
              <a:t>СРОК КОНТРАКТА </a:t>
            </a:r>
            <a:r>
              <a:rPr lang="ru-RU" sz="1300" b="0" strike="noStrike" spc="-32">
                <a:solidFill>
                  <a:srgbClr val="000000"/>
                </a:solidFill>
                <a:latin typeface="MyriadPro-Regular"/>
              </a:rPr>
              <a:t>– </a:t>
            </a: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3 года </a:t>
            </a:r>
            <a:endParaRPr lang="ru-RU" sz="1300" b="0" strike="noStrike" spc="-1">
              <a:latin typeface="Arial"/>
            </a:endParaRPr>
          </a:p>
          <a:p>
            <a:pPr algn="ctr">
              <a:lnSpc>
                <a:spcPct val="98000"/>
              </a:lnSpc>
            </a:pPr>
            <a:endParaRPr lang="ru-RU" sz="1300" b="0" strike="noStrike" spc="-1">
              <a:latin typeface="Arial"/>
            </a:endParaRPr>
          </a:p>
          <a:p>
            <a:pPr algn="ctr">
              <a:lnSpc>
                <a:spcPct val="98000"/>
              </a:lnSpc>
            </a:pPr>
            <a:r>
              <a:rPr lang="ru-RU" sz="1500" b="1" strike="noStrike" spc="-1">
                <a:solidFill>
                  <a:srgbClr val="005CAA"/>
                </a:solidFill>
                <a:latin typeface="MyriadPro-Bold"/>
              </a:rPr>
              <a:t>ДЕНЕЖНОЕ СОДЕРЖАНИЕ</a:t>
            </a:r>
            <a:endParaRPr lang="ru-RU" sz="1500" b="0" strike="noStrike" spc="-1">
              <a:latin typeface="Arial"/>
            </a:endParaRPr>
          </a:p>
          <a:p>
            <a:pPr algn="ctr">
              <a:lnSpc>
                <a:spcPct val="98000"/>
              </a:lnSpc>
            </a:pPr>
            <a:endParaRPr lang="ru-RU" sz="15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strike="noStrike" spc="-1">
                <a:solidFill>
                  <a:srgbClr val="E4000F"/>
                </a:solidFill>
                <a:latin typeface="MyriadPro-Bold"/>
              </a:rPr>
              <a:t>ЗА ПРЕБЫВАНИЕ В РЕЗЕРВЕ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12 % от окладов по воинской 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должности и воинскому званию ежемесячно (кроме периодов участия 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в сборовых мероприятиях): 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рядовой – от </a:t>
            </a:r>
            <a:r>
              <a:rPr lang="ru-RU" sz="1500" b="1" i="1" strike="noStrike" spc="-32">
                <a:solidFill>
                  <a:srgbClr val="C00000"/>
                </a:solidFill>
                <a:latin typeface="Arial"/>
              </a:rPr>
              <a:t>2 700</a:t>
            </a: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 до </a:t>
            </a:r>
            <a:r>
              <a:rPr lang="ru-RU" sz="1500" b="1" i="1" strike="noStrike" spc="-32">
                <a:solidFill>
                  <a:srgbClr val="C00000"/>
                </a:solidFill>
                <a:latin typeface="Arial"/>
              </a:rPr>
              <a:t>3 200</a:t>
            </a: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 руб.;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сержант – от </a:t>
            </a:r>
            <a:r>
              <a:rPr lang="ru-RU" sz="1500" b="1" i="1" strike="noStrike" spc="-32">
                <a:solidFill>
                  <a:srgbClr val="C00000"/>
                </a:solidFill>
                <a:latin typeface="Arial"/>
              </a:rPr>
              <a:t>3 300</a:t>
            </a: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 до </a:t>
            </a:r>
            <a:r>
              <a:rPr lang="ru-RU" sz="1500" b="1" i="1" strike="noStrike" spc="-32">
                <a:solidFill>
                  <a:srgbClr val="C00000"/>
                </a:solidFill>
                <a:latin typeface="Arial"/>
              </a:rPr>
              <a:t>4 500</a:t>
            </a: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 руб.;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офицер – от </a:t>
            </a:r>
            <a:r>
              <a:rPr lang="ru-RU" sz="1500" b="1" i="1" strike="noStrike" spc="-32">
                <a:solidFill>
                  <a:srgbClr val="C00000"/>
                </a:solidFill>
                <a:latin typeface="Arial"/>
              </a:rPr>
              <a:t>5 000</a:t>
            </a: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 до </a:t>
            </a:r>
            <a:r>
              <a:rPr lang="ru-RU" sz="1500" b="1" i="1" strike="noStrike" spc="-32">
                <a:solidFill>
                  <a:srgbClr val="C00000"/>
                </a:solidFill>
                <a:latin typeface="Arial"/>
              </a:rPr>
              <a:t>6 300</a:t>
            </a: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 руб.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endParaRPr lang="ru-RU" sz="13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strike="noStrike" spc="-1">
                <a:solidFill>
                  <a:srgbClr val="E4000F"/>
                </a:solidFill>
                <a:latin typeface="MyriadPro-Bold"/>
              </a:rPr>
              <a:t>ЗА УЧАСТИЕ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strike="noStrike" spc="-1">
                <a:solidFill>
                  <a:srgbClr val="E4000F"/>
                </a:solidFill>
                <a:latin typeface="MyriadPro-Bold"/>
              </a:rPr>
              <a:t>В ВОЕННЫХ СБОРАХ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0" i="1" strike="noStrike" spc="-32">
                <a:solidFill>
                  <a:srgbClr val="FF0000"/>
                </a:solidFill>
                <a:latin typeface="Arial"/>
              </a:rPr>
              <a:t>(в зависимости от воинской должности)</a:t>
            </a:r>
            <a:r>
              <a:rPr lang="ru-RU" sz="1400" b="1" i="1" strike="noStrike" spc="-32">
                <a:solidFill>
                  <a:srgbClr val="FF0000"/>
                </a:solidFill>
                <a:latin typeface="Arial"/>
              </a:rPr>
              <a:t>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рядовой – от </a:t>
            </a:r>
            <a:r>
              <a:rPr lang="ru-RU" sz="1500" b="1" i="1" strike="noStrike" spc="-32">
                <a:solidFill>
                  <a:srgbClr val="C00000"/>
                </a:solidFill>
                <a:latin typeface="Arial"/>
              </a:rPr>
              <a:t>17 500</a:t>
            </a: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 до </a:t>
            </a:r>
            <a:r>
              <a:rPr lang="ru-RU" sz="1500" b="1" i="1" strike="noStrike" spc="-32">
                <a:solidFill>
                  <a:srgbClr val="C00000"/>
                </a:solidFill>
                <a:latin typeface="Arial"/>
              </a:rPr>
              <a:t>26 300</a:t>
            </a: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 руб.;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сержант – от </a:t>
            </a:r>
            <a:r>
              <a:rPr lang="ru-RU" sz="1500" b="1" i="1" strike="noStrike" spc="-32">
                <a:solidFill>
                  <a:srgbClr val="C00000"/>
                </a:solidFill>
                <a:latin typeface="Arial"/>
              </a:rPr>
              <a:t>27 100</a:t>
            </a: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 до </a:t>
            </a:r>
            <a:r>
              <a:rPr lang="ru-RU" sz="1500" b="1" i="1" strike="noStrike" spc="-32">
                <a:solidFill>
                  <a:srgbClr val="C00000"/>
                </a:solidFill>
                <a:latin typeface="Arial"/>
              </a:rPr>
              <a:t>36 900</a:t>
            </a: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 руб.;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офицер – от </a:t>
            </a:r>
            <a:r>
              <a:rPr lang="ru-RU" sz="1500" b="1" i="1" strike="noStrike" spc="-32">
                <a:solidFill>
                  <a:srgbClr val="C00000"/>
                </a:solidFill>
                <a:latin typeface="Arial"/>
              </a:rPr>
              <a:t>37 700</a:t>
            </a: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 до </a:t>
            </a:r>
            <a:r>
              <a:rPr lang="ru-RU" sz="1500" b="1" i="1" strike="noStrike" spc="-32">
                <a:solidFill>
                  <a:srgbClr val="C00000"/>
                </a:solidFill>
                <a:latin typeface="Arial"/>
              </a:rPr>
              <a:t>51 900</a:t>
            </a: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 руб.</a:t>
            </a:r>
            <a:endParaRPr lang="ru-RU" sz="1300" b="0" strike="noStrike" spc="-1">
              <a:latin typeface="Arial"/>
            </a:endParaRPr>
          </a:p>
        </p:txBody>
      </p:sp>
      <p:sp>
        <p:nvSpPr>
          <p:cNvPr id="118" name="CustomShape 5"/>
          <p:cNvSpPr/>
          <p:nvPr/>
        </p:nvSpPr>
        <p:spPr>
          <a:xfrm>
            <a:off x="4466160" y="288000"/>
            <a:ext cx="3392280" cy="789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strike="noStrike" spc="-1">
                <a:solidFill>
                  <a:srgbClr val="005CAA"/>
                </a:solidFill>
                <a:latin typeface="MyriadPro-Bold"/>
              </a:rPr>
              <a:t>ЛЬГОТЫ И КОМПЕНСАЦИИ</a:t>
            </a:r>
            <a:endParaRPr lang="ru-RU" sz="15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5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strike="noStrike" spc="-1">
                <a:solidFill>
                  <a:srgbClr val="E4000F"/>
                </a:solidFill>
                <a:latin typeface="MyriadPro-Bold"/>
              </a:rPr>
              <a:t>СОХРАНЯЕТСЯ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рабочее место и средняя заработная плата на период привлечения к военным сборам (тренировочным занятиям)</a:t>
            </a:r>
            <a:endParaRPr lang="ru-RU" sz="13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endParaRPr lang="ru-RU" sz="13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strike="noStrike" spc="-1">
                <a:solidFill>
                  <a:srgbClr val="E4000F"/>
                </a:solidFill>
                <a:latin typeface="MyriadPro-Bold"/>
              </a:rPr>
              <a:t>ПРОДОВОЛЬСТВЕННОЕ ОБЕСПЕЧЕНИЕ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i="1" strike="noStrike" spc="-32">
                <a:solidFill>
                  <a:srgbClr val="181717"/>
                </a:solidFill>
                <a:latin typeface="Arial"/>
              </a:rPr>
              <a:t>бесплатное трехразовое питание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i="1" strike="noStrike" spc="-32">
                <a:solidFill>
                  <a:srgbClr val="181717"/>
                </a:solidFill>
                <a:latin typeface="Arial"/>
              </a:rPr>
              <a:t>по месту и исполнения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i="1" strike="noStrike" spc="-32">
                <a:solidFill>
                  <a:srgbClr val="181717"/>
                </a:solidFill>
                <a:latin typeface="Arial"/>
              </a:rPr>
              <a:t>обязанностей военной службы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strike="noStrike" spc="-1">
                <a:solidFill>
                  <a:srgbClr val="E4000F"/>
                </a:solidFill>
                <a:latin typeface="MyriadPro-Bold"/>
              </a:rPr>
              <a:t>ВЕЩЕВОЕ ОБЕСПЕЧЕНИЕ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i="1" strike="noStrike" spc="-32">
                <a:solidFill>
                  <a:srgbClr val="181717"/>
                </a:solidFill>
                <a:latin typeface="Arial"/>
              </a:rPr>
              <a:t>бесплатное обеспечение обмундированием на весь период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i="1" strike="noStrike" spc="-32">
                <a:solidFill>
                  <a:srgbClr val="181717"/>
                </a:solidFill>
                <a:latin typeface="Arial"/>
              </a:rPr>
              <a:t>пребывания в резерве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strike="noStrike" spc="-1">
                <a:solidFill>
                  <a:srgbClr val="E4000F"/>
                </a:solidFill>
                <a:latin typeface="MyriadPro-Bold"/>
              </a:rPr>
              <a:t>МЕДИЦИНСКОЕ ОБЕСПЕЧЕНИЕ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i="1" strike="noStrike" spc="-32">
                <a:solidFill>
                  <a:srgbClr val="181717"/>
                </a:solidFill>
                <a:latin typeface="Arial"/>
              </a:rPr>
              <a:t>бесплатное обследование, лечение, обеспечение лекарствами в период сборовых мероприятий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strike="noStrike" spc="-1">
                <a:solidFill>
                  <a:srgbClr val="E4000F"/>
                </a:solidFill>
                <a:latin typeface="MyriadPro-Bold"/>
              </a:rPr>
              <a:t>ОБЯЗАТЕЛЬНОЕ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strike="noStrike" spc="-1">
                <a:solidFill>
                  <a:srgbClr val="E4000F"/>
                </a:solidFill>
                <a:latin typeface="MyriadPro-Bold"/>
              </a:rPr>
              <a:t>ГОСУДАРСТВЕННОЕ СТРАХОВАНИЕ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i="1" strike="noStrike" spc="-32">
                <a:solidFill>
                  <a:srgbClr val="181717"/>
                </a:solidFill>
                <a:latin typeface="Arial"/>
              </a:rPr>
              <a:t>жизни и здоровья за счет средств федерального бюджета при исполнении обязанностей военной службы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strike="noStrike" spc="-1">
                <a:solidFill>
                  <a:srgbClr val="E4000F"/>
                </a:solidFill>
                <a:latin typeface="MyriadPro-Bold"/>
              </a:rPr>
              <a:t>ПРОЕЗД РАЗЛИЧНЫМИ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strike="noStrike" spc="-1">
                <a:solidFill>
                  <a:srgbClr val="E4000F"/>
                </a:solidFill>
                <a:latin typeface="MyriadPro-Bold"/>
              </a:rPr>
              <a:t>ВИДАМИ ТРАНСПОРТА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i="1" strike="noStrike" spc="-32">
                <a:solidFill>
                  <a:srgbClr val="181717"/>
                </a:solidFill>
                <a:latin typeface="Arial"/>
              </a:rPr>
              <a:t>бесплатный проезд к месту проведения военных сборов и обратно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endParaRPr lang="ru-RU" sz="1400" b="0" strike="noStrike" spc="-1">
              <a:latin typeface="Arial"/>
            </a:endParaRPr>
          </a:p>
          <a:p>
            <a:pPr>
              <a:lnSpc>
                <a:spcPct val="98000"/>
              </a:lnSpc>
            </a:pPr>
            <a:r>
              <a:rPr lang="ru-RU" sz="1400" b="1" strike="noStrike" spc="-1">
                <a:solidFill>
                  <a:srgbClr val="E4000F"/>
                </a:solidFill>
                <a:latin typeface="MyriadPro-Bold"/>
              </a:rPr>
              <a:t>ДЕНЕЖНАЯ КОМПЕНСАЦИЯ ЗА НАЙМ </a:t>
            </a:r>
            <a:r>
              <a:rPr lang="ru-RU" sz="1300" b="1" i="1" strike="noStrike" spc="-32">
                <a:solidFill>
                  <a:srgbClr val="181717"/>
                </a:solidFill>
                <a:latin typeface="Arial"/>
              </a:rPr>
              <a:t>рассчитывается в порядке, установленном Правительством РФ</a:t>
            </a:r>
            <a:endParaRPr lang="ru-RU" sz="1300" b="0" strike="noStrike" spc="-1">
              <a:latin typeface="Arial"/>
            </a:endParaRPr>
          </a:p>
        </p:txBody>
      </p:sp>
      <p:pic>
        <p:nvPicPr>
          <p:cNvPr id="119" name="Рисунок 41"/>
          <p:cNvPicPr/>
          <p:nvPr/>
        </p:nvPicPr>
        <p:blipFill>
          <a:blip r:embed="rId8"/>
          <a:srcRect l="9024" r="10664" b="7091"/>
          <a:stretch/>
        </p:blipFill>
        <p:spPr>
          <a:xfrm>
            <a:off x="4005720" y="699840"/>
            <a:ext cx="431640" cy="431640"/>
          </a:xfrm>
          <a:prstGeom prst="rect">
            <a:avLst/>
          </a:prstGeom>
          <a:ln>
            <a:noFill/>
          </a:ln>
          <a:effectLst>
            <a:outerShdw blurRad="57785" dist="32904" dir="3180283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0" name="Рисунок 51"/>
          <p:cNvPicPr/>
          <p:nvPr/>
        </p:nvPicPr>
        <p:blipFill>
          <a:blip r:embed="rId9"/>
          <a:stretch/>
        </p:blipFill>
        <p:spPr>
          <a:xfrm>
            <a:off x="4006800" y="3820320"/>
            <a:ext cx="431640" cy="431640"/>
          </a:xfrm>
          <a:prstGeom prst="rect">
            <a:avLst/>
          </a:prstGeom>
          <a:ln>
            <a:noFill/>
          </a:ln>
          <a:effectLst>
            <a:outerShdw blurRad="57785" dist="32904" dir="3180283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1" name="Рисунок 54"/>
          <p:cNvPicPr/>
          <p:nvPr/>
        </p:nvPicPr>
        <p:blipFill>
          <a:blip r:embed="rId10"/>
          <a:stretch/>
        </p:blipFill>
        <p:spPr>
          <a:xfrm>
            <a:off x="4006800" y="2838600"/>
            <a:ext cx="431640" cy="431640"/>
          </a:xfrm>
          <a:prstGeom prst="rect">
            <a:avLst/>
          </a:prstGeom>
          <a:ln>
            <a:noFill/>
          </a:ln>
          <a:effectLst>
            <a:outerShdw blurRad="57785" dist="32904" dir="3180283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2" name="Рисунок 56"/>
          <p:cNvPicPr/>
          <p:nvPr/>
        </p:nvPicPr>
        <p:blipFill>
          <a:blip r:embed="rId11"/>
          <a:stretch/>
        </p:blipFill>
        <p:spPr>
          <a:xfrm>
            <a:off x="4006800" y="6211800"/>
            <a:ext cx="431640" cy="431640"/>
          </a:xfrm>
          <a:prstGeom prst="rect">
            <a:avLst/>
          </a:prstGeom>
          <a:ln>
            <a:noFill/>
          </a:ln>
          <a:effectLst>
            <a:outerShdw blurRad="57785" dist="32904" dir="3180283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3" name="Рисунок 58"/>
          <p:cNvPicPr/>
          <p:nvPr/>
        </p:nvPicPr>
        <p:blipFill>
          <a:blip r:embed="rId12"/>
          <a:stretch/>
        </p:blipFill>
        <p:spPr>
          <a:xfrm>
            <a:off x="4006800" y="1642680"/>
            <a:ext cx="432360" cy="431640"/>
          </a:xfrm>
          <a:prstGeom prst="rect">
            <a:avLst/>
          </a:prstGeom>
          <a:ln>
            <a:noFill/>
          </a:ln>
          <a:effectLst>
            <a:outerShdw blurRad="57785" dist="32904" dir="3180283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4" name="Рисунок 67"/>
          <p:cNvPicPr/>
          <p:nvPr/>
        </p:nvPicPr>
        <p:blipFill>
          <a:blip r:embed="rId13"/>
          <a:stretch/>
        </p:blipFill>
        <p:spPr>
          <a:xfrm>
            <a:off x="4006800" y="7403040"/>
            <a:ext cx="430920" cy="431640"/>
          </a:xfrm>
          <a:prstGeom prst="rect">
            <a:avLst/>
          </a:prstGeom>
          <a:ln>
            <a:noFill/>
          </a:ln>
          <a:effectLst>
            <a:outerShdw blurRad="57785" dist="32904" dir="3180283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25" name="CustomShape 6"/>
          <p:cNvSpPr/>
          <p:nvPr/>
        </p:nvSpPr>
        <p:spPr>
          <a:xfrm>
            <a:off x="8221320" y="288000"/>
            <a:ext cx="3542760" cy="42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sz="1500" b="1" strike="noStrike" spc="-1">
                <a:solidFill>
                  <a:srgbClr val="005CAA"/>
                </a:solidFill>
                <a:latin typeface="MyriadPro-Bold"/>
              </a:rPr>
              <a:t>ПЯТЬ ШАГОВ </a:t>
            </a:r>
            <a:endParaRPr lang="ru-RU" sz="1500" b="0" strike="noStrike" spc="-1">
              <a:latin typeface="Arial"/>
            </a:endParaRPr>
          </a:p>
          <a:p>
            <a:pPr algn="ctr">
              <a:lnSpc>
                <a:spcPct val="98000"/>
              </a:lnSpc>
            </a:pPr>
            <a:r>
              <a:rPr lang="ru-RU" sz="1500" b="1" strike="noStrike" spc="-1">
                <a:solidFill>
                  <a:srgbClr val="005CAA"/>
                </a:solidFill>
                <a:latin typeface="MyriadPro-Bold"/>
              </a:rPr>
              <a:t>К ПОСТУПЛЕНИЮ В РЕЗЕРВ</a:t>
            </a:r>
            <a:endParaRPr lang="ru-RU" sz="1500" b="0" strike="noStrike" spc="-1">
              <a:latin typeface="Arial"/>
            </a:endParaRPr>
          </a:p>
          <a:p>
            <a:pPr algn="ctr">
              <a:lnSpc>
                <a:spcPct val="98000"/>
              </a:lnSpc>
            </a:pPr>
            <a:endParaRPr lang="ru-RU" sz="1500" b="0" strike="noStrike" spc="-1">
              <a:latin typeface="Arial"/>
            </a:endParaRPr>
          </a:p>
          <a:p>
            <a:pPr marL="272880" indent="-272520">
              <a:lnSpc>
                <a:spcPct val="98000"/>
              </a:lnSpc>
              <a:buClr>
                <a:srgbClr val="C00000"/>
              </a:buClr>
              <a:buSzPct val="120000"/>
              <a:buFont typeface="Calibri Light"/>
              <a:buAutoNum type="romanUcPeriod"/>
            </a:pPr>
            <a:r>
              <a:rPr lang="ru-RU" sz="1400" b="1" i="1" strike="noStrike" spc="-32">
                <a:solidFill>
                  <a:srgbClr val="181717"/>
                </a:solidFill>
                <a:latin typeface="Arial"/>
              </a:rPr>
              <a:t>Подать заявление в военный комиссариат по месту жительства (регистрации) о поступлении в резерв.</a:t>
            </a:r>
            <a:endParaRPr lang="ru-RU" sz="1400" b="0" strike="noStrike" spc="-1">
              <a:latin typeface="Arial"/>
            </a:endParaRPr>
          </a:p>
          <a:p>
            <a:pPr marL="272880" indent="-27252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Calibri Light"/>
              <a:buAutoNum type="romanUcPeriod"/>
            </a:pPr>
            <a:r>
              <a:rPr lang="ru-RU" sz="1400" b="1" i="1" strike="noStrike" spc="-32">
                <a:solidFill>
                  <a:srgbClr val="181717"/>
                </a:solidFill>
                <a:latin typeface="Arial"/>
              </a:rPr>
              <a:t>Успешно пройти тестирование на профессиональную пригодность, </a:t>
            </a:r>
            <a:r>
              <a:t/>
            </a:r>
            <a:br/>
            <a:r>
              <a:rPr lang="ru-RU" sz="1400" b="1" i="1" strike="noStrike" spc="-32">
                <a:solidFill>
                  <a:srgbClr val="181717"/>
                </a:solidFill>
                <a:latin typeface="Arial"/>
              </a:rPr>
              <a:t>а также медицинскую комиссию.</a:t>
            </a:r>
            <a:endParaRPr lang="ru-RU" sz="1400" b="0" strike="noStrike" spc="-1">
              <a:latin typeface="Arial"/>
            </a:endParaRPr>
          </a:p>
          <a:p>
            <a:pPr marL="272880" indent="-27252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Calibri Light"/>
              <a:buAutoNum type="romanUcPeriod"/>
            </a:pPr>
            <a:r>
              <a:rPr lang="ru-RU" sz="1400" b="1" i="1" strike="noStrike" spc="-32">
                <a:solidFill>
                  <a:srgbClr val="181717"/>
                </a:solidFill>
                <a:latin typeface="Arial"/>
              </a:rPr>
              <a:t>Получить справки в рамках проверочных мероприятий в ФСБ </a:t>
            </a:r>
            <a:r>
              <a:t/>
            </a:r>
            <a:br/>
            <a:r>
              <a:rPr lang="ru-RU" sz="1400" b="1" i="1" strike="noStrike" spc="-32">
                <a:solidFill>
                  <a:srgbClr val="181717"/>
                </a:solidFill>
                <a:latin typeface="Arial"/>
              </a:rPr>
              <a:t>и МВД России.</a:t>
            </a:r>
            <a:endParaRPr lang="ru-RU" sz="1400" b="0" strike="noStrike" spc="-1">
              <a:latin typeface="Arial"/>
            </a:endParaRPr>
          </a:p>
          <a:p>
            <a:pPr marL="272880" indent="-27252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Calibri Light"/>
              <a:buAutoNum type="romanUcPeriod"/>
            </a:pPr>
            <a:r>
              <a:rPr lang="ru-RU" sz="1400" b="1" i="1" strike="noStrike" spc="-32">
                <a:solidFill>
                  <a:srgbClr val="181717"/>
                </a:solidFill>
                <a:latin typeface="Arial"/>
              </a:rPr>
              <a:t>Получить в военном комиссариате предписание, прибыть в воинскую часть-формирователь.</a:t>
            </a:r>
            <a:endParaRPr lang="ru-RU" sz="1400" b="0" strike="noStrike" spc="-1">
              <a:latin typeface="Arial"/>
            </a:endParaRPr>
          </a:p>
          <a:p>
            <a:pPr marL="272880" indent="-27252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Calibri Light"/>
              <a:buAutoNum type="romanUcPeriod"/>
            </a:pPr>
            <a:r>
              <a:rPr lang="ru-RU" sz="1400" b="1" i="1" strike="noStrike" spc="-32">
                <a:solidFill>
                  <a:srgbClr val="181717"/>
                </a:solidFill>
                <a:latin typeface="Arial"/>
              </a:rPr>
              <a:t>Сдать нормативы по физической подготовке, пройти аттестационную комиссию </a:t>
            </a:r>
            <a:r>
              <a:t/>
            </a:r>
            <a:br/>
            <a:r>
              <a:rPr lang="ru-RU" sz="1400" b="1" i="1" strike="noStrike" spc="-32">
                <a:solidFill>
                  <a:srgbClr val="181717"/>
                </a:solidFill>
                <a:latin typeface="Arial"/>
              </a:rPr>
              <a:t>и заключить контракт.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26" name="CustomShape 7"/>
          <p:cNvSpPr/>
          <p:nvPr/>
        </p:nvSpPr>
        <p:spPr>
          <a:xfrm>
            <a:off x="7693560" y="7117920"/>
            <a:ext cx="4287240" cy="109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2">
                <a:solidFill>
                  <a:srgbClr val="D9D9D9"/>
                </a:solidFill>
                <a:latin typeface="Impact"/>
              </a:rPr>
              <a:t>ПРЕБЫВАНИЕ В РЕЗЕРВЕ –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2">
                <a:solidFill>
                  <a:srgbClr val="D9D9D9"/>
                </a:solidFill>
                <a:latin typeface="Impact"/>
              </a:rPr>
              <a:t>ДОСТОЙНЫЙ ВЫБОР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2">
                <a:solidFill>
                  <a:srgbClr val="D9D9D9"/>
                </a:solidFill>
                <a:latin typeface="Impact"/>
              </a:rPr>
              <a:t>ПАТРИОТА РОССИИ!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27" name="Рисунок 7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/>
                    </a14:imgEffect>
                  </a14:imgLayer>
                </a14:imgProps>
              </a:ext>
            </a:extLst>
          </a:blip>
          <a:srcRect b="38163"/>
          <a:stretch/>
        </p:blipFill>
        <p:spPr>
          <a:xfrm flipH="1">
            <a:off x="7762320" y="4591800"/>
            <a:ext cx="4312800" cy="266652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28" name="Picture 2"/>
          <p:cNvPicPr/>
          <p:nvPr/>
        </p:nvPicPr>
        <p:blipFill>
          <a:blip r:embed="rId16"/>
          <a:stretch/>
        </p:blipFill>
        <p:spPr>
          <a:xfrm>
            <a:off x="37440" y="703080"/>
            <a:ext cx="446040" cy="446040"/>
          </a:xfrm>
          <a:prstGeom prst="rect">
            <a:avLst/>
          </a:prstGeom>
          <a:ln>
            <a:noFill/>
          </a:ln>
          <a:effectLst>
            <a:outerShdw blurRad="57785" dist="32904" dir="3180283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9" name="Рисунок 9"/>
          <p:cNvPicPr/>
          <p:nvPr/>
        </p:nvPicPr>
        <p:blipFill>
          <a:blip r:embed="rId17"/>
          <a:srcRect l="68498" t="55282" r="4103"/>
          <a:stretch/>
        </p:blipFill>
        <p:spPr>
          <a:xfrm>
            <a:off x="36000" y="4894200"/>
            <a:ext cx="431640" cy="431640"/>
          </a:xfrm>
          <a:prstGeom prst="rect">
            <a:avLst/>
          </a:prstGeom>
          <a:ln>
            <a:noFill/>
          </a:ln>
          <a:effectLst>
            <a:outerShdw blurRad="57785" dist="32904" dir="3180283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0" name="Рисунок 11"/>
          <p:cNvPicPr/>
          <p:nvPr/>
        </p:nvPicPr>
        <p:blipFill>
          <a:blip r:embed="rId18"/>
          <a:srcRect l="759" t="1384" r="85461" b="76188"/>
          <a:stretch/>
        </p:blipFill>
        <p:spPr>
          <a:xfrm>
            <a:off x="4006800" y="4803840"/>
            <a:ext cx="431640" cy="431640"/>
          </a:xfrm>
          <a:prstGeom prst="rect">
            <a:avLst/>
          </a:prstGeom>
          <a:ln>
            <a:noFill/>
          </a:ln>
          <a:effectLst>
            <a:outerShdw blurRad="57785" dist="32904" dir="3180283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1" name="Picture 12"/>
          <p:cNvPicPr/>
          <p:nvPr/>
        </p:nvPicPr>
        <p:blipFill>
          <a:blip r:embed="rId19"/>
          <a:stretch/>
        </p:blipFill>
        <p:spPr>
          <a:xfrm>
            <a:off x="36000" y="3089880"/>
            <a:ext cx="431640" cy="431640"/>
          </a:xfrm>
          <a:prstGeom prst="rect">
            <a:avLst/>
          </a:prstGeom>
          <a:ln>
            <a:noFill/>
          </a:ln>
          <a:effectLst>
            <a:outerShdw blurRad="57785" dist="32904" dir="3180283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 flipV="1">
            <a:off x="0" y="6544080"/>
            <a:ext cx="11879640" cy="173592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2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" name="CustomShape 2"/>
          <p:cNvSpPr/>
          <p:nvPr/>
        </p:nvSpPr>
        <p:spPr>
          <a:xfrm>
            <a:off x="0" y="0"/>
            <a:ext cx="11879640" cy="173592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2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CustomShape 3"/>
          <p:cNvSpPr/>
          <p:nvPr/>
        </p:nvSpPr>
        <p:spPr>
          <a:xfrm>
            <a:off x="4103640" y="406800"/>
            <a:ext cx="3671640" cy="82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700" b="1" strike="noStrike" spc="-1">
                <a:solidFill>
                  <a:srgbClr val="FFFFFF"/>
                </a:solidFill>
                <a:latin typeface="Arial Black"/>
              </a:rPr>
              <a:t>ПРЕБЫВАНИЕ </a:t>
            </a:r>
            <a:endParaRPr lang="ru-RU" sz="27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700" b="1" strike="noStrike" spc="-1">
                <a:solidFill>
                  <a:srgbClr val="FFFFFF"/>
                </a:solidFill>
                <a:latin typeface="Arial Black"/>
              </a:rPr>
              <a:t>В РЕЗЕРВЕ</a:t>
            </a:r>
            <a:endParaRPr lang="ru-RU" sz="2700" b="0" strike="noStrike" spc="-1">
              <a:latin typeface="Arial"/>
            </a:endParaRPr>
          </a:p>
        </p:txBody>
      </p:sp>
      <p:sp>
        <p:nvSpPr>
          <p:cNvPr id="44" name="CustomShape 4"/>
          <p:cNvSpPr/>
          <p:nvPr/>
        </p:nvSpPr>
        <p:spPr>
          <a:xfrm>
            <a:off x="180000" y="406800"/>
            <a:ext cx="3599640" cy="82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700" b="1" strike="noStrike" spc="-1">
                <a:solidFill>
                  <a:srgbClr val="FFFFFF"/>
                </a:solidFill>
                <a:latin typeface="Arial Black"/>
              </a:rPr>
              <a:t>ШЕСТЬ </a:t>
            </a:r>
            <a:endParaRPr lang="ru-RU" sz="27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700" b="1" strike="noStrike" spc="-1">
                <a:solidFill>
                  <a:srgbClr val="FFFFFF"/>
                </a:solidFill>
                <a:latin typeface="Arial Black"/>
              </a:rPr>
              <a:t>ШАГОВ</a:t>
            </a:r>
            <a:endParaRPr lang="ru-RU" sz="2700" b="0" strike="noStrike" spc="-1">
              <a:latin typeface="Arial"/>
            </a:endParaRPr>
          </a:p>
        </p:txBody>
      </p:sp>
      <p:graphicFrame>
        <p:nvGraphicFramePr>
          <p:cNvPr id="45" name="Table 5"/>
          <p:cNvGraphicFramePr/>
          <p:nvPr/>
        </p:nvGraphicFramePr>
        <p:xfrm>
          <a:off x="180000" y="1346400"/>
          <a:ext cx="3600000" cy="5362956"/>
        </p:xfrm>
        <a:graphic>
          <a:graphicData uri="http://schemas.openxmlformats.org/drawingml/2006/table">
            <a:tbl>
              <a:tblPr/>
              <a:tblGrid>
                <a:gridCol w="3600000"/>
              </a:tblGrid>
              <a:tr h="762480">
                <a:tc>
                  <a:txBody>
                    <a:bodyPr/>
                    <a:lstStyle/>
                    <a:p>
                      <a:pPr>
                        <a:lnSpc>
                          <a:spcPct val="98000"/>
                        </a:lnSpc>
                      </a:pPr>
                      <a:r>
                        <a:rPr lang="ru-RU" sz="1500" b="1" strike="noStrike" spc="-1">
                          <a:solidFill>
                            <a:srgbClr val="181717"/>
                          </a:solidFill>
                          <a:latin typeface="Arial"/>
                        </a:rPr>
                        <a:t>Подача заявления в военный комиссариат о поступлении </a:t>
                      </a:r>
                      <a:endParaRPr lang="ru-RU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98000"/>
                        </a:lnSpc>
                      </a:pPr>
                      <a:r>
                        <a:rPr lang="ru-RU" sz="1500" b="1" strike="noStrike" spc="-1">
                          <a:solidFill>
                            <a:srgbClr val="181717"/>
                          </a:solidFill>
                          <a:latin typeface="Arial"/>
                        </a:rPr>
                        <a:t>в резерв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504000" marR="72000">
                    <a:lnL w="38160">
                      <a:solidFill>
                        <a:srgbClr val="00B050"/>
                      </a:solidFill>
                    </a:lnL>
                    <a:lnR w="38160">
                      <a:solidFill>
                        <a:srgbClr val="00B050"/>
                      </a:solidFill>
                    </a:lnR>
                    <a:lnT w="38160">
                      <a:solidFill>
                        <a:srgbClr val="00B050"/>
                      </a:solidFill>
                    </a:lnT>
                    <a:lnB w="38160">
                      <a:solidFill>
                        <a:srgbClr val="00B05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986040">
                <a:tc>
                  <a:txBody>
                    <a:bodyPr/>
                    <a:lstStyle/>
                    <a:p>
                      <a:pPr>
                        <a:lnSpc>
                          <a:spcPct val="98000"/>
                        </a:lnSpc>
                      </a:pPr>
                      <a:r>
                        <a:rPr lang="ru-RU" sz="1500" b="1" strike="noStrike" spc="-1">
                          <a:solidFill>
                            <a:srgbClr val="181717"/>
                          </a:solidFill>
                          <a:latin typeface="Arial"/>
                        </a:rPr>
                        <a:t>Тестирование на профессиональную </a:t>
                      </a:r>
                      <a:endParaRPr lang="ru-RU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98000"/>
                        </a:lnSpc>
                      </a:pPr>
                      <a:r>
                        <a:rPr lang="ru-RU" sz="1500" b="1" strike="noStrike" spc="-1">
                          <a:solidFill>
                            <a:srgbClr val="181717"/>
                          </a:solidFill>
                          <a:latin typeface="Arial"/>
                        </a:rPr>
                        <a:t>пригодность и медицинская комиссия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504000" marR="72000">
                    <a:lnL w="38160">
                      <a:solidFill>
                        <a:srgbClr val="00B050"/>
                      </a:solidFill>
                    </a:lnL>
                    <a:lnR w="38160">
                      <a:solidFill>
                        <a:srgbClr val="00B050"/>
                      </a:solidFill>
                    </a:lnR>
                    <a:lnT w="38160">
                      <a:solidFill>
                        <a:srgbClr val="00B050"/>
                      </a:solidFill>
                    </a:lnT>
                    <a:lnB w="38160">
                      <a:solidFill>
                        <a:srgbClr val="00B05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920">
                <a:tc>
                  <a:txBody>
                    <a:bodyPr/>
                    <a:lstStyle/>
                    <a:p>
                      <a:pPr>
                        <a:lnSpc>
                          <a:spcPct val="98000"/>
                        </a:lnSpc>
                      </a:pPr>
                      <a:r>
                        <a:rPr lang="ru-RU" sz="1500" b="1" strike="noStrike" spc="-1">
                          <a:solidFill>
                            <a:srgbClr val="181717"/>
                          </a:solidFill>
                          <a:latin typeface="Arial"/>
                        </a:rPr>
                        <a:t>Прохождение проверочных мероприятий 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504000" marR="72000">
                    <a:lnL w="38160">
                      <a:solidFill>
                        <a:srgbClr val="00B050"/>
                      </a:solidFill>
                    </a:lnL>
                    <a:lnR w="38160">
                      <a:solidFill>
                        <a:srgbClr val="00B050"/>
                      </a:solidFill>
                    </a:lnR>
                    <a:lnT w="38160">
                      <a:solidFill>
                        <a:srgbClr val="00B050"/>
                      </a:solidFill>
                    </a:lnT>
                    <a:lnB w="38160">
                      <a:solidFill>
                        <a:srgbClr val="00B05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62480">
                <a:tc>
                  <a:txBody>
                    <a:bodyPr/>
                    <a:lstStyle/>
                    <a:p>
                      <a:pPr>
                        <a:lnSpc>
                          <a:spcPct val="98000"/>
                        </a:lnSpc>
                      </a:pPr>
                      <a:r>
                        <a:rPr lang="ru-RU" sz="1500" b="1" strike="noStrike" spc="-1">
                          <a:solidFill>
                            <a:srgbClr val="181717"/>
                          </a:solidFill>
                          <a:latin typeface="Arial"/>
                        </a:rPr>
                        <a:t>Убытие в воинскую часть</a:t>
                      </a:r>
                      <a:endParaRPr lang="ru-RU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98000"/>
                        </a:lnSpc>
                      </a:pPr>
                      <a:r>
                        <a:rPr lang="ru-RU" sz="1500" b="1" strike="noStrike" spc="-1">
                          <a:solidFill>
                            <a:srgbClr val="181717"/>
                          </a:solidFill>
                          <a:latin typeface="Arial"/>
                        </a:rPr>
                        <a:t>с предписанием от военного комиссариата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504000" marR="72000">
                    <a:lnL w="38160">
                      <a:solidFill>
                        <a:srgbClr val="00B050"/>
                      </a:solidFill>
                    </a:lnL>
                    <a:lnR w="38160">
                      <a:solidFill>
                        <a:srgbClr val="00B050"/>
                      </a:solidFill>
                    </a:lnR>
                    <a:lnT w="38160">
                      <a:solidFill>
                        <a:srgbClr val="00B050"/>
                      </a:solidFill>
                    </a:lnT>
                    <a:lnB w="38160">
                      <a:solidFill>
                        <a:srgbClr val="00B05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986040">
                <a:tc>
                  <a:txBody>
                    <a:bodyPr/>
                    <a:lstStyle/>
                    <a:p>
                      <a:pPr>
                        <a:lnSpc>
                          <a:spcPct val="98000"/>
                        </a:lnSpc>
                      </a:pPr>
                      <a:r>
                        <a:rPr lang="ru-RU" sz="1500" b="1" strike="noStrike" spc="-1">
                          <a:solidFill>
                            <a:srgbClr val="181717"/>
                          </a:solidFill>
                          <a:latin typeface="Arial"/>
                        </a:rPr>
                        <a:t>Сдача нормативов </a:t>
                      </a:r>
                      <a:endParaRPr lang="ru-RU" sz="15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98000"/>
                        </a:lnSpc>
                      </a:pPr>
                      <a:r>
                        <a:rPr lang="ru-RU" sz="1500" b="1" strike="noStrike" spc="-1">
                          <a:solidFill>
                            <a:srgbClr val="181717"/>
                          </a:solidFill>
                          <a:latin typeface="Arial"/>
                        </a:rPr>
                        <a:t>по физической подготовке, прохождение аттестационной комиссии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504000" marR="72000">
                    <a:lnL w="38160">
                      <a:solidFill>
                        <a:srgbClr val="00B050"/>
                      </a:solidFill>
                    </a:lnL>
                    <a:lnR w="38160">
                      <a:solidFill>
                        <a:srgbClr val="00B050"/>
                      </a:solidFill>
                    </a:lnR>
                    <a:lnT w="38160">
                      <a:solidFill>
                        <a:srgbClr val="00B050"/>
                      </a:solidFill>
                    </a:lnT>
                    <a:lnB w="38160">
                      <a:solidFill>
                        <a:srgbClr val="00B05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5360">
                <a:tc>
                  <a:txBody>
                    <a:bodyPr/>
                    <a:lstStyle/>
                    <a:p>
                      <a:pPr>
                        <a:lnSpc>
                          <a:spcPct val="98000"/>
                        </a:lnSpc>
                      </a:pPr>
                      <a:r>
                        <a:rPr lang="ru-RU" sz="1500" b="1" strike="noStrike" spc="-1">
                          <a:solidFill>
                            <a:srgbClr val="181717"/>
                          </a:solidFill>
                          <a:latin typeface="Arial"/>
                        </a:rPr>
                        <a:t>Заключение контракта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504000" marR="72000">
                    <a:lnL w="38160">
                      <a:solidFill>
                        <a:srgbClr val="00B050"/>
                      </a:solidFill>
                    </a:lnL>
                    <a:lnR w="38160">
                      <a:solidFill>
                        <a:srgbClr val="00B050"/>
                      </a:solidFill>
                    </a:lnR>
                    <a:lnT w="38160">
                      <a:solidFill>
                        <a:srgbClr val="00B050"/>
                      </a:solidFill>
                    </a:lnT>
                    <a:lnB w="38160">
                      <a:solidFill>
                        <a:srgbClr val="00B05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004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5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КОНТРАКТ ЗАКЛЮЧАЕТСЯ </a:t>
                      </a:r>
                      <a:endParaRPr lang="ru-RU" sz="15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5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НА 3 ГОДА, 5 ЛЕТ И ДО НАСТУПЛЕНИЯ ПРЕДЕЛЬНОГО ВОЗРАСТА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72000" marR="72000">
                    <a:lnL w="38160">
                      <a:solidFill>
                        <a:srgbClr val="00B050"/>
                      </a:solidFill>
                    </a:lnL>
                    <a:lnR w="38160">
                      <a:solidFill>
                        <a:srgbClr val="00B050"/>
                      </a:solidFill>
                    </a:lnR>
                    <a:lnT w="38160">
                      <a:solidFill>
                        <a:srgbClr val="00B050"/>
                      </a:solidFill>
                    </a:lnT>
                    <a:lnB w="38160">
                      <a:solidFill>
                        <a:srgbClr val="00B050"/>
                      </a:solidFill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46" name="Picture 4"/>
          <p:cNvPicPr/>
          <p:nvPr/>
        </p:nvPicPr>
        <p:blipFill>
          <a:blip r:embed="rId2"/>
          <a:srcRect l="21461" t="8013" r="67570" b="58812"/>
          <a:stretch/>
        </p:blipFill>
        <p:spPr>
          <a:xfrm>
            <a:off x="327240" y="1360080"/>
            <a:ext cx="223200" cy="477000"/>
          </a:xfrm>
          <a:prstGeom prst="rect">
            <a:avLst/>
          </a:prstGeom>
          <a:ln>
            <a:noFill/>
          </a:ln>
        </p:spPr>
      </p:pic>
      <p:pic>
        <p:nvPicPr>
          <p:cNvPr id="47" name="Picture 4"/>
          <p:cNvPicPr/>
          <p:nvPr/>
        </p:nvPicPr>
        <p:blipFill>
          <a:blip r:embed="rId2"/>
          <a:srcRect l="35458" t="11033" r="51074" b="62856"/>
          <a:stretch/>
        </p:blipFill>
        <p:spPr>
          <a:xfrm>
            <a:off x="291600" y="2393280"/>
            <a:ext cx="273960" cy="375480"/>
          </a:xfrm>
          <a:prstGeom prst="rect">
            <a:avLst/>
          </a:prstGeom>
          <a:ln>
            <a:noFill/>
          </a:ln>
        </p:spPr>
      </p:pic>
      <p:pic>
        <p:nvPicPr>
          <p:cNvPr id="48" name="Picture 4"/>
          <p:cNvPicPr/>
          <p:nvPr/>
        </p:nvPicPr>
        <p:blipFill>
          <a:blip r:embed="rId3"/>
          <a:srcRect l="53122" t="11573" r="35277" b="62760"/>
          <a:stretch/>
        </p:blipFill>
        <p:spPr>
          <a:xfrm>
            <a:off x="303480" y="3172320"/>
            <a:ext cx="263520" cy="376920"/>
          </a:xfrm>
          <a:prstGeom prst="rect">
            <a:avLst/>
          </a:prstGeom>
          <a:ln>
            <a:noFill/>
          </a:ln>
        </p:spPr>
      </p:pic>
      <p:pic>
        <p:nvPicPr>
          <p:cNvPr id="49" name="Picture 4"/>
          <p:cNvPicPr/>
          <p:nvPr/>
        </p:nvPicPr>
        <p:blipFill>
          <a:blip r:embed="rId4"/>
          <a:srcRect l="87874" t="10891" b="62869"/>
          <a:stretch/>
        </p:blipFill>
        <p:spPr>
          <a:xfrm>
            <a:off x="300960" y="4719240"/>
            <a:ext cx="276480" cy="377640"/>
          </a:xfrm>
          <a:prstGeom prst="rect">
            <a:avLst/>
          </a:prstGeom>
          <a:ln>
            <a:noFill/>
          </a:ln>
        </p:spPr>
      </p:pic>
      <p:pic>
        <p:nvPicPr>
          <p:cNvPr id="50" name="Picture 4"/>
          <p:cNvPicPr/>
          <p:nvPr/>
        </p:nvPicPr>
        <p:blipFill>
          <a:blip r:embed="rId5"/>
          <a:srcRect l="68521" t="8513" r="16514" b="62719"/>
          <a:stretch/>
        </p:blipFill>
        <p:spPr>
          <a:xfrm>
            <a:off x="272880" y="3804480"/>
            <a:ext cx="304560" cy="414000"/>
          </a:xfrm>
          <a:prstGeom prst="rect">
            <a:avLst/>
          </a:prstGeom>
          <a:ln>
            <a:noFill/>
          </a:ln>
        </p:spPr>
      </p:pic>
      <p:sp>
        <p:nvSpPr>
          <p:cNvPr id="51" name="CustomShape 6"/>
          <p:cNvSpPr/>
          <p:nvPr/>
        </p:nvSpPr>
        <p:spPr>
          <a:xfrm>
            <a:off x="8027280" y="6760440"/>
            <a:ext cx="3671640" cy="134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128">
                <a:solidFill>
                  <a:srgbClr val="FFFFFF"/>
                </a:solidFill>
                <a:latin typeface="Arial Black"/>
              </a:rPr>
              <a:t>ЗАКЛЮЧАЙ КОНТРАКТ</a:t>
            </a:r>
            <a:endParaRPr lang="ru-RU" sz="2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200" b="1" strike="noStrike" spc="128">
                <a:solidFill>
                  <a:srgbClr val="FFFFFF"/>
                </a:solidFill>
                <a:latin typeface="Arial Black"/>
              </a:rPr>
              <a:t>О ПРЕБЫВАНИИ </a:t>
            </a:r>
            <a:endParaRPr lang="ru-RU" sz="2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200" b="1" strike="noStrike" spc="128">
                <a:solidFill>
                  <a:srgbClr val="FFFFFF"/>
                </a:solidFill>
                <a:latin typeface="Arial Black"/>
              </a:rPr>
              <a:t>В РЕЗЕРВЕ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52" name="CustomShape 7"/>
          <p:cNvSpPr/>
          <p:nvPr/>
        </p:nvSpPr>
        <p:spPr>
          <a:xfrm>
            <a:off x="9709200" y="76680"/>
            <a:ext cx="2270880" cy="161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ru-RU" sz="2500" b="1" strike="noStrike" spc="299">
                <a:solidFill>
                  <a:srgbClr val="D30000"/>
                </a:solidFill>
                <a:latin typeface="Bookman Old Style"/>
              </a:rPr>
              <a:t>Б</a:t>
            </a:r>
            <a:r>
              <a:rPr lang="ru-RU" sz="2000" b="1" strike="noStrike" spc="299">
                <a:solidFill>
                  <a:srgbClr val="FFFFFF"/>
                </a:solidFill>
                <a:latin typeface="Bookman Old Style"/>
              </a:rPr>
              <a:t>оевой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500" b="1" strike="noStrike" spc="299">
                <a:solidFill>
                  <a:srgbClr val="D30000"/>
                </a:solidFill>
                <a:latin typeface="Bookman Old Style"/>
              </a:rPr>
              <a:t>А</a:t>
            </a:r>
            <a:r>
              <a:rPr lang="ru-RU" sz="2000" b="1" strike="noStrike" spc="299">
                <a:solidFill>
                  <a:srgbClr val="FFFFFF"/>
                </a:solidFill>
                <a:latin typeface="Bookman Old Style"/>
              </a:rPr>
              <a:t>рмейский</a:t>
            </a:r>
            <a:r>
              <a:rPr lang="ru-RU" sz="2000" b="1" strike="noStrike" spc="299">
                <a:solidFill>
                  <a:srgbClr val="D30000"/>
                </a:solidFill>
                <a:latin typeface="Bookman Old Style"/>
              </a:rPr>
              <a:t>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500" b="1" strike="noStrike" spc="299">
                <a:solidFill>
                  <a:srgbClr val="D30000"/>
                </a:solidFill>
                <a:latin typeface="Bookman Old Style"/>
              </a:rPr>
              <a:t>Р</a:t>
            </a:r>
            <a:r>
              <a:rPr lang="ru-RU" sz="2000" b="1" strike="noStrike" spc="299">
                <a:solidFill>
                  <a:srgbClr val="FFFFFF"/>
                </a:solidFill>
                <a:latin typeface="Bookman Old Style"/>
              </a:rPr>
              <a:t>езерв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500" b="1" strike="noStrike" spc="299">
                <a:solidFill>
                  <a:srgbClr val="D30000"/>
                </a:solidFill>
                <a:latin typeface="Bookman Old Style"/>
              </a:rPr>
              <a:t>С</a:t>
            </a:r>
            <a:r>
              <a:rPr lang="ru-RU" sz="2000" b="1" strike="noStrike" spc="299">
                <a:solidFill>
                  <a:srgbClr val="FFFFFF"/>
                </a:solidFill>
                <a:latin typeface="Bookman Old Style"/>
              </a:rPr>
              <a:t>траны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53" name="CustomShape 8"/>
          <p:cNvSpPr/>
          <p:nvPr/>
        </p:nvSpPr>
        <p:spPr>
          <a:xfrm>
            <a:off x="8344440" y="4543920"/>
            <a:ext cx="3671640" cy="160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200" b="1" strike="noStrike" spc="-1">
                <a:solidFill>
                  <a:srgbClr val="D30000"/>
                </a:solidFill>
                <a:latin typeface="Arial Black"/>
              </a:rPr>
              <a:t>ТВОЙ ПРАВИЛЬНЫЙ ВЫБОР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54" name="Picture 36"/>
          <p:cNvPicPr/>
          <p:nvPr/>
        </p:nvPicPr>
        <p:blipFill>
          <a:blip r:embed="rId6"/>
          <a:stretch/>
        </p:blipFill>
        <p:spPr>
          <a:xfrm>
            <a:off x="7975800" y="2080800"/>
            <a:ext cx="3959640" cy="223128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5" name="Picture 38"/>
          <p:cNvPicPr/>
          <p:nvPr/>
        </p:nvPicPr>
        <p:blipFill>
          <a:blip r:embed="rId7"/>
          <a:stretch/>
        </p:blipFill>
        <p:spPr>
          <a:xfrm>
            <a:off x="8050320" y="121680"/>
            <a:ext cx="1439640" cy="143964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6" name="Picture 40"/>
          <p:cNvPicPr/>
          <p:nvPr/>
        </p:nvPicPr>
        <p:blipFill>
          <a:blip r:embed="rId8"/>
          <a:srcRect l="12817" t="48667" r="71662" b="22681"/>
          <a:stretch/>
        </p:blipFill>
        <p:spPr>
          <a:xfrm>
            <a:off x="281520" y="5447520"/>
            <a:ext cx="334800" cy="436680"/>
          </a:xfrm>
          <a:prstGeom prst="rect">
            <a:avLst/>
          </a:prstGeom>
          <a:ln>
            <a:noFill/>
          </a:ln>
        </p:spPr>
      </p:pic>
      <p:sp>
        <p:nvSpPr>
          <p:cNvPr id="57" name="CustomShape 9"/>
          <p:cNvSpPr/>
          <p:nvPr/>
        </p:nvSpPr>
        <p:spPr>
          <a:xfrm>
            <a:off x="3844080" y="7210440"/>
            <a:ext cx="4190400" cy="67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FFFFFF"/>
                </a:solidFill>
                <a:latin typeface="Arial Black"/>
              </a:rPr>
              <a:t>ДОСТОЙНЫЙ ВЫБОР </a:t>
            </a:r>
            <a:endParaRPr lang="ru-RU" sz="2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FFFFFF"/>
                </a:solidFill>
                <a:latin typeface="Arial Black"/>
              </a:rPr>
              <a:t>ПАТРИОТА РОССИИ!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58" name="Picture 46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22539"/>
          <a:stretch/>
        </p:blipFill>
        <p:spPr>
          <a:xfrm>
            <a:off x="320400" y="6984360"/>
            <a:ext cx="3239640" cy="1672920"/>
          </a:xfrm>
          <a:prstGeom prst="rect">
            <a:avLst/>
          </a:prstGeom>
          <a:ln>
            <a:noFill/>
          </a:ln>
        </p:spPr>
      </p:pic>
      <p:pic>
        <p:nvPicPr>
          <p:cNvPr id="59" name="Picture 12"/>
          <p:cNvPicPr/>
          <p:nvPr/>
        </p:nvPicPr>
        <p:blipFill>
          <a:blip r:embed="rId11"/>
          <a:srcRect l="2210" r="1985" b="23374"/>
          <a:stretch/>
        </p:blipFill>
        <p:spPr>
          <a:xfrm flipH="1">
            <a:off x="3957840" y="1706760"/>
            <a:ext cx="3793320" cy="4929120"/>
          </a:xfrm>
          <a:prstGeom prst="rect">
            <a:avLst/>
          </a:prstGeom>
          <a:ln>
            <a:noFill/>
          </a:ln>
          <a:effectLst>
            <a:glow rad="38100">
              <a:schemeClr val="accent6">
                <a:lumMod val="60000"/>
                <a:lumOff val="40000"/>
                <a:alpha val="40000"/>
              </a:schemeClr>
            </a:glow>
            <a:innerShdw blurRad="63500" dist="50800" dir="18900000">
              <a:srgbClr val="000000">
                <a:alpha val="5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2285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 flipV="1">
            <a:off x="0" y="6544080"/>
            <a:ext cx="11879640" cy="173592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2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" name="CustomShape 2"/>
          <p:cNvSpPr/>
          <p:nvPr/>
        </p:nvSpPr>
        <p:spPr>
          <a:xfrm>
            <a:off x="0" y="0"/>
            <a:ext cx="11879640" cy="173592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25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" name="CustomShape 3"/>
          <p:cNvSpPr/>
          <p:nvPr/>
        </p:nvSpPr>
        <p:spPr>
          <a:xfrm>
            <a:off x="180000" y="406440"/>
            <a:ext cx="3599640" cy="82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700" b="1" strike="noStrike" spc="-1">
                <a:solidFill>
                  <a:srgbClr val="FFFFFF"/>
                </a:solidFill>
                <a:latin typeface="Arial Black"/>
              </a:rPr>
              <a:t>ДЕНЕЖНОЕ СОДЕРЖАНИЕ</a:t>
            </a:r>
            <a:endParaRPr lang="ru-RU" sz="2700" b="0" strike="noStrike" spc="-1">
              <a:latin typeface="Arial"/>
            </a:endParaRPr>
          </a:p>
        </p:txBody>
      </p:sp>
      <p:graphicFrame>
        <p:nvGraphicFramePr>
          <p:cNvPr id="63" name="Table 4"/>
          <p:cNvGraphicFramePr/>
          <p:nvPr/>
        </p:nvGraphicFramePr>
        <p:xfrm>
          <a:off x="180000" y="1584000"/>
          <a:ext cx="3600000" cy="2522220"/>
        </p:xfrm>
        <a:graphic>
          <a:graphicData uri="http://schemas.openxmlformats.org/drawingml/2006/table">
            <a:tbl>
              <a:tblPr/>
              <a:tblGrid>
                <a:gridCol w="3600000"/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900" b="1" strike="noStrike" spc="-1">
                          <a:solidFill>
                            <a:srgbClr val="FFFFFF"/>
                          </a:solidFill>
                          <a:latin typeface="MyriadPro-Bold"/>
                        </a:rPr>
                        <a:t>ЗА ПРЕБЫВАНИЕ </a:t>
                      </a:r>
                      <a:endParaRPr lang="ru-RU" sz="19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900" b="1" strike="noStrike" spc="-1">
                          <a:solidFill>
                            <a:srgbClr val="FFFFFF"/>
                          </a:solidFill>
                          <a:latin typeface="MyriadPro-Bold"/>
                        </a:rPr>
                        <a:t>В РЕЗЕРВЕ </a:t>
                      </a:r>
                      <a:endParaRPr lang="ru-RU" sz="19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MyriadPro-Bold"/>
                        </a:rPr>
                        <a:t>(ежемесячно, кроме периодов участия в военных сборах)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36000" marR="36000">
                    <a:lnL w="38160">
                      <a:solidFill>
                        <a:srgbClr val="FF0000"/>
                      </a:solidFill>
                    </a:lnL>
                    <a:lnR w="38160">
                      <a:solidFill>
                        <a:srgbClr val="FF0000"/>
                      </a:solidFill>
                    </a:lnR>
                    <a:lnT w="38160">
                      <a:solidFill>
                        <a:srgbClr val="FF0000"/>
                      </a:solidFill>
                    </a:lnT>
                    <a:lnB w="38160">
                      <a:solidFill>
                        <a:srgbClr val="FF0000"/>
                      </a:solidFill>
                    </a:lnB>
                    <a:solidFill>
                      <a:srgbClr val="FF0000"/>
                    </a:solidFill>
                  </a:tcPr>
                </a:tc>
              </a:tr>
              <a:tr h="11725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75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рядовой: от </a:t>
                      </a:r>
                      <a:r>
                        <a:rPr lang="ru-RU" sz="175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2 700 </a:t>
                      </a:r>
                      <a:r>
                        <a:rPr lang="ru-RU" sz="175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до </a:t>
                      </a:r>
                      <a:r>
                        <a:rPr lang="ru-RU" sz="175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3 200</a:t>
                      </a:r>
                      <a:r>
                        <a:rPr lang="ru-RU" sz="175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 руб.</a:t>
                      </a:r>
                      <a:endParaRPr lang="ru-RU" sz="17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75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сержант: от </a:t>
                      </a:r>
                      <a:r>
                        <a:rPr lang="ru-RU" sz="175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3 300</a:t>
                      </a:r>
                      <a:r>
                        <a:rPr lang="ru-RU" sz="175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 до </a:t>
                      </a:r>
                      <a:r>
                        <a:rPr lang="ru-RU" sz="175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4 500</a:t>
                      </a:r>
                      <a:r>
                        <a:rPr lang="ru-RU" sz="175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 руб.</a:t>
                      </a:r>
                      <a:endParaRPr lang="ru-RU" sz="17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75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офицер:  от </a:t>
                      </a:r>
                      <a:r>
                        <a:rPr lang="ru-RU" sz="175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5 000</a:t>
                      </a:r>
                      <a:r>
                        <a:rPr lang="ru-RU" sz="175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 до </a:t>
                      </a:r>
                      <a:r>
                        <a:rPr lang="ru-RU" sz="175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6 300</a:t>
                      </a:r>
                      <a:r>
                        <a:rPr lang="ru-RU" sz="175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 руб</a:t>
                      </a: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.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8000" marR="36000">
                    <a:lnL w="38160">
                      <a:solidFill>
                        <a:srgbClr val="FF0000"/>
                      </a:solidFill>
                    </a:lnL>
                    <a:lnR w="38160">
                      <a:solidFill>
                        <a:srgbClr val="FF0000"/>
                      </a:solidFill>
                    </a:lnR>
                    <a:lnT w="38160">
                      <a:solidFill>
                        <a:srgbClr val="FF0000"/>
                      </a:solidFill>
                    </a:lnT>
                    <a:lnB w="38160">
                      <a:solidFill>
                        <a:srgbClr val="FF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4" name="CustomShape 5"/>
          <p:cNvSpPr/>
          <p:nvPr/>
        </p:nvSpPr>
        <p:spPr>
          <a:xfrm>
            <a:off x="4114080" y="406440"/>
            <a:ext cx="3599640" cy="82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700" b="1" strike="noStrike" spc="-1">
                <a:solidFill>
                  <a:srgbClr val="BFBFBF"/>
                </a:solidFill>
                <a:latin typeface="Arial Black"/>
              </a:rPr>
              <a:t>ЛЬГОТЫ </a:t>
            </a:r>
            <a:endParaRPr lang="ru-RU" sz="27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700" b="1" strike="noStrike" spc="-1">
                <a:solidFill>
                  <a:srgbClr val="BFBFBF"/>
                </a:solidFill>
                <a:latin typeface="Arial Black"/>
              </a:rPr>
              <a:t>ГАРАНТИИ</a:t>
            </a:r>
            <a:endParaRPr lang="ru-RU" sz="2700" b="0" strike="noStrike" spc="-1">
              <a:latin typeface="Arial"/>
            </a:endParaRPr>
          </a:p>
        </p:txBody>
      </p:sp>
      <p:graphicFrame>
        <p:nvGraphicFramePr>
          <p:cNvPr id="65" name="Table 6"/>
          <p:cNvGraphicFramePr/>
          <p:nvPr/>
        </p:nvGraphicFramePr>
        <p:xfrm>
          <a:off x="4142520" y="1584000"/>
          <a:ext cx="3600000" cy="5129640"/>
        </p:xfrm>
        <a:graphic>
          <a:graphicData uri="http://schemas.openxmlformats.org/drawingml/2006/table">
            <a:tbl>
              <a:tblPr/>
              <a:tblGrid>
                <a:gridCol w="3600000"/>
              </a:tblGrid>
              <a:tr h="1182240">
                <a:tc>
                  <a:txBody>
                    <a:bodyPr/>
                    <a:lstStyle/>
                    <a:p>
                      <a:pPr algn="ctr">
                        <a:lnSpc>
                          <a:spcPct val="98000"/>
                        </a:lnSpc>
                        <a:spcAft>
                          <a:spcPts val="300"/>
                        </a:spcAft>
                      </a:pPr>
                      <a:r>
                        <a:rPr lang="ru-RU" sz="170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СОХРАНЕНИЕ</a:t>
                      </a:r>
                      <a:endParaRPr lang="ru-RU" sz="17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15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рабочего места и средней заработной платы на период участия в военных сборах (тренировочных занятиях)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36000" marR="54000">
                    <a:lnL w="38160">
                      <a:solidFill>
                        <a:srgbClr val="C55A11"/>
                      </a:solidFill>
                    </a:lnL>
                    <a:lnR w="38160">
                      <a:solidFill>
                        <a:srgbClr val="C55A11"/>
                      </a:solidFill>
                    </a:lnR>
                    <a:lnT w="38160">
                      <a:solidFill>
                        <a:srgbClr val="C55A11"/>
                      </a:solidFill>
                    </a:lnT>
                    <a:lnB w="38160">
                      <a:solidFill>
                        <a:srgbClr val="C55A1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731960">
                <a:tc>
                  <a:txBody>
                    <a:bodyPr/>
                    <a:lstStyle/>
                    <a:p>
                      <a:pPr algn="ctr">
                        <a:lnSpc>
                          <a:spcPct val="98000"/>
                        </a:lnSpc>
                        <a:spcAft>
                          <a:spcPts val="300"/>
                        </a:spcAft>
                      </a:pPr>
                      <a:r>
                        <a:rPr lang="ru-RU" sz="170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ОБЕСПЕЧЕНИЕ</a:t>
                      </a:r>
                      <a:endParaRPr lang="ru-RU" sz="17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15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обмундированием на весь период </a:t>
                      </a:r>
                      <a:endParaRPr lang="ru-RU" sz="15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  <a:spcAft>
                          <a:spcPts val="300"/>
                        </a:spcAft>
                      </a:pPr>
                      <a:r>
                        <a:rPr lang="ru-RU" sz="15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пребывания в резерве;</a:t>
                      </a:r>
                      <a:endParaRPr lang="ru-RU" sz="15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15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трехразовым питанием, </a:t>
                      </a:r>
                      <a:endParaRPr lang="ru-RU" sz="15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15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врачебной помощью и лекарствами </a:t>
                      </a:r>
                      <a:endParaRPr lang="ru-RU" sz="15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15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в период сборовых мероприятий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36000" marR="54000">
                    <a:lnL w="38160">
                      <a:solidFill>
                        <a:srgbClr val="C55A11"/>
                      </a:solidFill>
                    </a:lnL>
                    <a:lnR w="38160">
                      <a:solidFill>
                        <a:srgbClr val="C55A11"/>
                      </a:solidFill>
                    </a:lnR>
                    <a:lnT w="38160">
                      <a:solidFill>
                        <a:srgbClr val="C55A11"/>
                      </a:solidFill>
                    </a:lnT>
                    <a:lnB w="38160">
                      <a:solidFill>
                        <a:srgbClr val="C55A1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285200">
                <a:tc>
                  <a:txBody>
                    <a:bodyPr/>
                    <a:lstStyle/>
                    <a:p>
                      <a:pPr algn="ctr">
                        <a:lnSpc>
                          <a:spcPct val="98000"/>
                        </a:lnSpc>
                        <a:spcAft>
                          <a:spcPts val="300"/>
                        </a:spcAft>
                      </a:pPr>
                      <a:r>
                        <a:rPr lang="ru-RU" sz="170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СТРАХОВАНИЕ</a:t>
                      </a:r>
                      <a:endParaRPr lang="ru-RU" sz="17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1500" b="1" strike="noStrike" spc="-41">
                          <a:solidFill>
                            <a:srgbClr val="181717"/>
                          </a:solidFill>
                          <a:latin typeface="Arial"/>
                        </a:rPr>
                        <a:t>жизни и здоровья за счет средств федерального бюджета </a:t>
                      </a:r>
                      <a:endParaRPr lang="ru-RU" sz="15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1500" b="1" strike="noStrike" spc="-41">
                          <a:solidFill>
                            <a:srgbClr val="181717"/>
                          </a:solidFill>
                          <a:latin typeface="Arial"/>
                        </a:rPr>
                        <a:t>при исполнении обязанностей военной службы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36000" marR="54000">
                    <a:lnL w="38160">
                      <a:solidFill>
                        <a:srgbClr val="C55A11"/>
                      </a:solidFill>
                    </a:lnL>
                    <a:lnR w="38160">
                      <a:solidFill>
                        <a:srgbClr val="C55A11"/>
                      </a:solidFill>
                    </a:lnR>
                    <a:lnT w="38160">
                      <a:solidFill>
                        <a:srgbClr val="C55A11"/>
                      </a:solidFill>
                    </a:lnT>
                    <a:lnB w="38160">
                      <a:solidFill>
                        <a:srgbClr val="C55A1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930240">
                <a:tc>
                  <a:txBody>
                    <a:bodyPr/>
                    <a:lstStyle/>
                    <a:p>
                      <a:pPr algn="ctr">
                        <a:lnSpc>
                          <a:spcPct val="98000"/>
                        </a:lnSpc>
                        <a:spcAft>
                          <a:spcPts val="300"/>
                        </a:spcAft>
                      </a:pPr>
                      <a:r>
                        <a:rPr lang="ru-RU" sz="170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БЕСПЛАТНЫЙ ПРОЕЗД</a:t>
                      </a:r>
                      <a:endParaRPr lang="ru-RU" sz="17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15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к месту проведения </a:t>
                      </a:r>
                      <a:endParaRPr lang="ru-RU" sz="15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15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военных сборов и обратно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36000" marR="54000">
                    <a:lnL w="38160">
                      <a:solidFill>
                        <a:srgbClr val="C55A11"/>
                      </a:solidFill>
                    </a:lnL>
                    <a:lnR w="38160">
                      <a:solidFill>
                        <a:srgbClr val="C55A11"/>
                      </a:solidFill>
                    </a:lnR>
                    <a:lnT w="38160">
                      <a:solidFill>
                        <a:srgbClr val="C55A11"/>
                      </a:solidFill>
                    </a:lnT>
                    <a:lnB w="38160">
                      <a:solidFill>
                        <a:srgbClr val="C55A11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6" name="Picture 22"/>
          <p:cNvPicPr/>
          <p:nvPr/>
        </p:nvPicPr>
        <p:blipFill>
          <a:blip r:embed="rId2"/>
          <a:srcRect l="11147" r="-3791" b="25461"/>
          <a:stretch/>
        </p:blipFill>
        <p:spPr>
          <a:xfrm flipH="1">
            <a:off x="3843720" y="6852600"/>
            <a:ext cx="4529520" cy="1422360"/>
          </a:xfrm>
          <a:prstGeom prst="rect">
            <a:avLst/>
          </a:prstGeom>
          <a:ln>
            <a:noFill/>
          </a:ln>
        </p:spPr>
      </p:pic>
      <p:graphicFrame>
        <p:nvGraphicFramePr>
          <p:cNvPr id="67" name="Table 7"/>
          <p:cNvGraphicFramePr/>
          <p:nvPr/>
        </p:nvGraphicFramePr>
        <p:xfrm>
          <a:off x="180000" y="4431600"/>
          <a:ext cx="3600000" cy="2998080"/>
        </p:xfrm>
        <a:graphic>
          <a:graphicData uri="http://schemas.openxmlformats.org/drawingml/2006/table">
            <a:tbl>
              <a:tblPr/>
              <a:tblGrid>
                <a:gridCol w="3600000"/>
              </a:tblGrid>
              <a:tr h="1219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900" b="1" strike="noStrike" spc="-1">
                          <a:solidFill>
                            <a:srgbClr val="FFFFFF"/>
                          </a:solidFill>
                          <a:latin typeface="MyriadPro-Bold"/>
                        </a:rPr>
                        <a:t>ЗА УЧАСТИЕ </a:t>
                      </a:r>
                      <a:endParaRPr lang="ru-RU" sz="19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900" b="1" strike="noStrike" spc="-1">
                          <a:solidFill>
                            <a:srgbClr val="FFFFFF"/>
                          </a:solidFill>
                          <a:latin typeface="MyriadPro-Bold"/>
                        </a:rPr>
                        <a:t>В ВОЕННЫХ СБОРАХ</a:t>
                      </a:r>
                      <a:endParaRPr lang="ru-RU" sz="19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MyriadPro-Bold"/>
                        </a:rPr>
                        <a:t>(в зависимости от должности)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36000" marR="36000">
                    <a:lnL w="38160">
                      <a:solidFill>
                        <a:srgbClr val="FF0000"/>
                      </a:solidFill>
                    </a:lnL>
                    <a:lnR w="38160">
                      <a:solidFill>
                        <a:srgbClr val="FF0000"/>
                      </a:solidFill>
                    </a:lnR>
                    <a:lnT w="38160">
                      <a:solidFill>
                        <a:srgbClr val="FF0000"/>
                      </a:solidFill>
                    </a:lnT>
                    <a:lnB w="38160">
                      <a:solidFill>
                        <a:srgbClr val="FF0000"/>
                      </a:solidFill>
                    </a:lnB>
                    <a:solidFill>
                      <a:srgbClr val="FF0000"/>
                    </a:solidFill>
                  </a:tcPr>
                </a:tc>
              </a:tr>
              <a:tr h="17787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750" b="1" strike="noStrike" spc="-41">
                          <a:solidFill>
                            <a:srgbClr val="181717"/>
                          </a:solidFill>
                          <a:latin typeface="Arial"/>
                        </a:rPr>
                        <a:t>рядовой: от </a:t>
                      </a:r>
                      <a:r>
                        <a:rPr lang="ru-RU" sz="1750" b="1" strike="noStrike" spc="-41">
                          <a:solidFill>
                            <a:srgbClr val="C00000"/>
                          </a:solidFill>
                          <a:latin typeface="Arial"/>
                        </a:rPr>
                        <a:t>17 500</a:t>
                      </a:r>
                      <a:r>
                        <a:rPr lang="ru-RU" sz="1750" b="1" strike="noStrike" spc="-41">
                          <a:solidFill>
                            <a:srgbClr val="181717"/>
                          </a:solidFill>
                          <a:latin typeface="Arial"/>
                        </a:rPr>
                        <a:t> до </a:t>
                      </a:r>
                      <a:r>
                        <a:rPr lang="ru-RU" sz="1750" b="1" strike="noStrike" spc="-41">
                          <a:solidFill>
                            <a:srgbClr val="C00000"/>
                          </a:solidFill>
                          <a:latin typeface="Arial"/>
                        </a:rPr>
                        <a:t>26 300</a:t>
                      </a:r>
                      <a:r>
                        <a:rPr lang="ru-RU" sz="1750" b="1" strike="noStrike" spc="-41">
                          <a:solidFill>
                            <a:srgbClr val="181717"/>
                          </a:solidFill>
                          <a:latin typeface="Arial"/>
                        </a:rPr>
                        <a:t> руб.</a:t>
                      </a:r>
                      <a:endParaRPr lang="ru-RU" sz="17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750" b="1" strike="noStrike" spc="-41">
                          <a:solidFill>
                            <a:srgbClr val="181717"/>
                          </a:solidFill>
                          <a:latin typeface="Arial"/>
                        </a:rPr>
                        <a:t>сержант: от </a:t>
                      </a:r>
                      <a:r>
                        <a:rPr lang="ru-RU" sz="1750" b="1" strike="noStrike" spc="-41">
                          <a:solidFill>
                            <a:srgbClr val="C00000"/>
                          </a:solidFill>
                          <a:latin typeface="Arial"/>
                        </a:rPr>
                        <a:t>27 100</a:t>
                      </a:r>
                      <a:r>
                        <a:rPr lang="ru-RU" sz="1750" b="1" strike="noStrike" spc="-41">
                          <a:solidFill>
                            <a:srgbClr val="181717"/>
                          </a:solidFill>
                          <a:latin typeface="Arial"/>
                        </a:rPr>
                        <a:t> до </a:t>
                      </a:r>
                      <a:r>
                        <a:rPr lang="ru-RU" sz="1750" b="1" strike="noStrike" spc="-41">
                          <a:solidFill>
                            <a:srgbClr val="C00000"/>
                          </a:solidFill>
                          <a:latin typeface="Arial"/>
                        </a:rPr>
                        <a:t>36 900</a:t>
                      </a:r>
                      <a:r>
                        <a:rPr lang="ru-RU" sz="1750" b="1" strike="noStrike" spc="-41">
                          <a:solidFill>
                            <a:srgbClr val="181717"/>
                          </a:solidFill>
                          <a:latin typeface="Arial"/>
                        </a:rPr>
                        <a:t> руб.</a:t>
                      </a:r>
                      <a:endParaRPr lang="ru-RU" sz="175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750" b="1" strike="noStrike" spc="-41">
                          <a:solidFill>
                            <a:srgbClr val="181717"/>
                          </a:solidFill>
                          <a:latin typeface="Arial"/>
                        </a:rPr>
                        <a:t>офицер: от </a:t>
                      </a:r>
                      <a:r>
                        <a:rPr lang="ru-RU" sz="1750" b="1" strike="noStrike" spc="-41">
                          <a:solidFill>
                            <a:srgbClr val="C00000"/>
                          </a:solidFill>
                          <a:latin typeface="Arial"/>
                        </a:rPr>
                        <a:t>37 700</a:t>
                      </a:r>
                      <a:r>
                        <a:rPr lang="ru-RU" sz="1750" b="1" strike="noStrike" spc="-41">
                          <a:solidFill>
                            <a:srgbClr val="181717"/>
                          </a:solidFill>
                          <a:latin typeface="Arial"/>
                        </a:rPr>
                        <a:t> до </a:t>
                      </a:r>
                      <a:r>
                        <a:rPr lang="ru-RU" sz="1750" b="1" strike="noStrike" spc="-41">
                          <a:solidFill>
                            <a:srgbClr val="C00000"/>
                          </a:solidFill>
                          <a:latin typeface="Arial"/>
                        </a:rPr>
                        <a:t>51 900</a:t>
                      </a:r>
                      <a:r>
                        <a:rPr lang="ru-RU" sz="1750" b="1" strike="noStrike" spc="-41">
                          <a:solidFill>
                            <a:srgbClr val="181717"/>
                          </a:solidFill>
                          <a:latin typeface="Arial"/>
                        </a:rPr>
                        <a:t> руб.</a:t>
                      </a:r>
                      <a:endParaRPr lang="ru-RU" sz="1750" b="0" strike="noStrike" spc="-1">
                        <a:latin typeface="Arial"/>
                      </a:endParaRPr>
                    </a:p>
                  </a:txBody>
                  <a:tcPr marL="36000" marR="36000">
                    <a:lnL w="38160">
                      <a:solidFill>
                        <a:srgbClr val="FF0000"/>
                      </a:solidFill>
                    </a:lnL>
                    <a:lnR w="38160">
                      <a:solidFill>
                        <a:srgbClr val="FF0000"/>
                      </a:solidFill>
                    </a:lnR>
                    <a:lnT w="38160">
                      <a:solidFill>
                        <a:srgbClr val="FF0000"/>
                      </a:solidFill>
                    </a:lnT>
                    <a:lnB w="38160">
                      <a:solidFill>
                        <a:srgbClr val="FF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8" name="CustomShape 8"/>
          <p:cNvSpPr/>
          <p:nvPr/>
        </p:nvSpPr>
        <p:spPr>
          <a:xfrm>
            <a:off x="8048160" y="406800"/>
            <a:ext cx="3599640" cy="82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700" b="1" strike="noStrike" spc="-1">
                <a:solidFill>
                  <a:srgbClr val="BFBFBF"/>
                </a:solidFill>
                <a:latin typeface="Arial Black"/>
              </a:rPr>
              <a:t>ТРЕБОВАНИЯ</a:t>
            </a:r>
            <a:r>
              <a:rPr lang="ru-RU" sz="2700" b="1" strike="noStrike" spc="-1">
                <a:solidFill>
                  <a:srgbClr val="BFBFBF"/>
                </a:solidFill>
                <a:latin typeface="Bookman Old Style"/>
              </a:rPr>
              <a:t> </a:t>
            </a:r>
            <a:endParaRPr lang="ru-RU" sz="27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700" b="1" strike="noStrike" spc="-1">
                <a:solidFill>
                  <a:srgbClr val="BFBFBF"/>
                </a:solidFill>
                <a:latin typeface="Arial Black"/>
              </a:rPr>
              <a:t>К КАНДИДАТАМ</a:t>
            </a:r>
            <a:endParaRPr lang="ru-RU" sz="2700" b="0" strike="noStrike" spc="-1">
              <a:latin typeface="Arial"/>
            </a:endParaRPr>
          </a:p>
        </p:txBody>
      </p:sp>
      <p:graphicFrame>
        <p:nvGraphicFramePr>
          <p:cNvPr id="69" name="Table 9"/>
          <p:cNvGraphicFramePr/>
          <p:nvPr/>
        </p:nvGraphicFramePr>
        <p:xfrm>
          <a:off x="8084880" y="1584000"/>
          <a:ext cx="3600000" cy="2698188"/>
        </p:xfrm>
        <a:graphic>
          <a:graphicData uri="http://schemas.openxmlformats.org/drawingml/2006/table">
            <a:tbl>
              <a:tblPr/>
              <a:tblGrid>
                <a:gridCol w="3600000"/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MyriadPro-Bold"/>
                        </a:rPr>
                        <a:t>ПО ВОЗРАСТУ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2F5597"/>
                      </a:solidFill>
                    </a:lnL>
                    <a:lnR w="38160">
                      <a:solidFill>
                        <a:srgbClr val="2F5597"/>
                      </a:solidFill>
                    </a:lnR>
                    <a:lnT w="38160">
                      <a:solidFill>
                        <a:srgbClr val="2F5597"/>
                      </a:solidFill>
                    </a:lnT>
                    <a:lnB w="38160">
                      <a:solidFill>
                        <a:srgbClr val="2F5597"/>
                      </a:solidFill>
                    </a:lnB>
                    <a:solidFill>
                      <a:srgbClr val="2F5597"/>
                    </a:solidFill>
                  </a:tcPr>
                </a:tc>
              </a:tr>
              <a:tr h="493920">
                <a:tc>
                  <a:txBody>
                    <a:bodyPr/>
                    <a:lstStyle/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прапорщики, 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сержанты и солдаты 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  <a:spcAft>
                          <a:spcPts val="799"/>
                        </a:spcAft>
                      </a:pP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до </a:t>
                      </a:r>
                      <a:r>
                        <a:rPr lang="ru-RU" sz="200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52</a:t>
                      </a: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 лет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младшие офицеры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  <a:spcAft>
                          <a:spcPts val="799"/>
                        </a:spcAft>
                      </a:pPr>
                      <a:r>
                        <a:rPr lang="ru-RU" sz="20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 </a:t>
                      </a: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до</a:t>
                      </a:r>
                      <a:r>
                        <a:rPr lang="ru-RU" sz="20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 </a:t>
                      </a:r>
                      <a:r>
                        <a:rPr lang="ru-RU" sz="200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57</a:t>
                      </a:r>
                      <a:r>
                        <a:rPr lang="ru-RU" sz="20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 </a:t>
                      </a: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лет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старшие офицеры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20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 </a:t>
                      </a: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до</a:t>
                      </a:r>
                      <a:r>
                        <a:rPr lang="ru-RU" sz="20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 </a:t>
                      </a:r>
                      <a:r>
                        <a:rPr lang="ru-RU" sz="200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62</a:t>
                      </a:r>
                      <a:r>
                        <a:rPr lang="ru-RU" sz="20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 </a:t>
                      </a: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лет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36000" marR="36000">
                    <a:lnL w="38160">
                      <a:solidFill>
                        <a:srgbClr val="2F5597"/>
                      </a:solidFill>
                    </a:lnL>
                    <a:lnR w="38160">
                      <a:solidFill>
                        <a:srgbClr val="2F5597"/>
                      </a:solidFill>
                    </a:lnR>
                    <a:lnT w="38160">
                      <a:solidFill>
                        <a:srgbClr val="2F5597"/>
                      </a:solidFill>
                    </a:lnT>
                    <a:lnB w="38160">
                      <a:solidFill>
                        <a:srgbClr val="2F5597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0" name="Table 10"/>
          <p:cNvGraphicFramePr/>
          <p:nvPr/>
        </p:nvGraphicFramePr>
        <p:xfrm>
          <a:off x="8084880" y="4431600"/>
          <a:ext cx="3600000" cy="2297884"/>
        </p:xfrm>
        <a:graphic>
          <a:graphicData uri="http://schemas.openxmlformats.org/drawingml/2006/table">
            <a:tbl>
              <a:tblPr/>
              <a:tblGrid>
                <a:gridCol w="3600000"/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MyriadPro-Bold"/>
                        </a:rPr>
                        <a:t>ПО ЗДОРОВЬЮ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38160">
                      <a:solidFill>
                        <a:srgbClr val="2F5597"/>
                      </a:solidFill>
                    </a:lnL>
                    <a:lnR w="38160">
                      <a:solidFill>
                        <a:srgbClr val="2F5597"/>
                      </a:solidFill>
                    </a:lnR>
                    <a:lnT w="38160">
                      <a:solidFill>
                        <a:srgbClr val="2F5597"/>
                      </a:solidFill>
                    </a:lnT>
                    <a:lnB w="38160">
                      <a:solidFill>
                        <a:srgbClr val="2F5597"/>
                      </a:solidFill>
                    </a:lnB>
                    <a:solidFill>
                      <a:srgbClr val="2F5597"/>
                    </a:solidFill>
                  </a:tcPr>
                </a:tc>
              </a:tr>
              <a:tr h="493920">
                <a:tc>
                  <a:txBody>
                    <a:bodyPr/>
                    <a:lstStyle/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200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категория</a:t>
                      </a: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 </a:t>
                      </a:r>
                      <a:r>
                        <a:rPr lang="ru-RU" sz="200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А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  <a:spcAft>
                          <a:spcPts val="799"/>
                        </a:spcAft>
                      </a:pP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годен к военной службе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200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категория</a:t>
                      </a: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 </a:t>
                      </a:r>
                      <a:r>
                        <a:rPr lang="ru-RU" sz="2000" b="1" strike="noStrike" spc="-32">
                          <a:solidFill>
                            <a:srgbClr val="C00000"/>
                          </a:solidFill>
                          <a:latin typeface="Arial"/>
                        </a:rPr>
                        <a:t>Б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годен к военной службе 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с незначительными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98000"/>
                        </a:lnSpc>
                      </a:pPr>
                      <a:r>
                        <a:rPr lang="ru-RU" sz="1800" b="1" strike="noStrike" spc="-32">
                          <a:solidFill>
                            <a:srgbClr val="181717"/>
                          </a:solidFill>
                          <a:latin typeface="Arial"/>
                        </a:rPr>
                        <a:t>ограничениями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36000" marR="36000">
                    <a:lnL w="38160">
                      <a:solidFill>
                        <a:srgbClr val="2F5597"/>
                      </a:solidFill>
                    </a:lnL>
                    <a:lnR w="38160">
                      <a:solidFill>
                        <a:srgbClr val="2F5597"/>
                      </a:solidFill>
                    </a:lnR>
                    <a:lnT w="38160">
                      <a:solidFill>
                        <a:srgbClr val="2F5597"/>
                      </a:solidFill>
                    </a:lnT>
                    <a:lnB w="38160">
                      <a:solidFill>
                        <a:srgbClr val="2F5597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1" name="Picture 8"/>
          <p:cNvPicPr/>
          <p:nvPr/>
        </p:nvPicPr>
        <p:blipFill>
          <a:blip r:embed="rId3"/>
          <a:srcRect l="18430" r="-594" b="37130"/>
          <a:stretch/>
        </p:blipFill>
        <p:spPr>
          <a:xfrm>
            <a:off x="-1440" y="6240240"/>
            <a:ext cx="4085640" cy="2039760"/>
          </a:xfrm>
          <a:prstGeom prst="rect">
            <a:avLst/>
          </a:prstGeom>
          <a:ln>
            <a:noFill/>
          </a:ln>
        </p:spPr>
      </p:pic>
      <p:pic>
        <p:nvPicPr>
          <p:cNvPr id="72" name="Picture 20"/>
          <p:cNvPicPr/>
          <p:nvPr/>
        </p:nvPicPr>
        <p:blipFill>
          <a:blip r:embed="rId4"/>
          <a:srcRect t="36674" b="28437"/>
          <a:stretch/>
        </p:blipFill>
        <p:spPr>
          <a:xfrm>
            <a:off x="8364240" y="6671520"/>
            <a:ext cx="3514680" cy="1598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50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3021842" y="1"/>
            <a:ext cx="5835567" cy="8279967"/>
          </a:xfrm>
          <a:prstGeom prst="rect">
            <a:avLst/>
          </a:prstGeom>
          <a:gradFill rotWithShape="0">
            <a:gsLst>
              <a:gs pos="0">
                <a:schemeClr val="accent2">
                  <a:lumMod val="60000"/>
                  <a:lumOff val="40000"/>
                </a:schemeClr>
              </a:gs>
              <a:gs pos="5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2" name="Picture 36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-266" t="1885" r="266" b="36426"/>
          <a:stretch/>
        </p:blipFill>
        <p:spPr>
          <a:xfrm>
            <a:off x="3021842" y="1138802"/>
            <a:ext cx="5835567" cy="208162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3" name="CustomShape 2"/>
          <p:cNvSpPr/>
          <p:nvPr/>
        </p:nvSpPr>
        <p:spPr>
          <a:xfrm>
            <a:off x="3021842" y="135647"/>
            <a:ext cx="5835567" cy="11460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752" b="1" spc="-1">
                <a:latin typeface="Arial Black"/>
              </a:rPr>
              <a:t>МИНИСТЕРСТВО ОБОРОНЫ </a:t>
            </a:r>
            <a:endParaRPr lang="ru-RU" sz="1752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752" b="1" spc="-1">
                <a:latin typeface="Arial Black"/>
              </a:rPr>
              <a:t>РОССИЙСКОЙ ФЕДЕРАЦИИ</a:t>
            </a:r>
            <a:endParaRPr lang="ru-RU" sz="1752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752" b="1" spc="-1">
                <a:latin typeface="Arial Black"/>
              </a:rPr>
              <a:t>ведёт набор </a:t>
            </a:r>
            <a:endParaRPr lang="ru-RU" sz="1752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752" b="1" spc="106">
                <a:latin typeface="Arial Black"/>
              </a:rPr>
              <a:t>в</a:t>
            </a:r>
            <a:r>
              <a:rPr lang="ru-RU" sz="2191" b="1" spc="106">
                <a:solidFill>
                  <a:srgbClr val="FF0000"/>
                </a:solidFill>
                <a:latin typeface="Arial Black"/>
              </a:rPr>
              <a:t> </a:t>
            </a:r>
            <a:r>
              <a:rPr lang="ru-RU" sz="1752" b="1" spc="-1">
                <a:solidFill>
                  <a:srgbClr val="FF0000"/>
                </a:solidFill>
                <a:latin typeface="Arial Black"/>
              </a:rPr>
              <a:t>М</a:t>
            </a:r>
            <a:r>
              <a:rPr lang="ru-RU" sz="1752" b="1" spc="-1">
                <a:latin typeface="Arial Black"/>
              </a:rPr>
              <a:t>ОБИЛИЗАЦИОННЫЙ </a:t>
            </a:r>
            <a:r>
              <a:rPr lang="ru-RU" sz="1752" b="1" spc="-1">
                <a:solidFill>
                  <a:srgbClr val="FF0000"/>
                </a:solidFill>
                <a:latin typeface="Arial Black"/>
              </a:rPr>
              <a:t>Л</a:t>
            </a:r>
            <a:r>
              <a:rPr lang="ru-RU" sz="1752" b="1" spc="-1">
                <a:latin typeface="Arial Black"/>
              </a:rPr>
              <a:t>ЮДСКОЙ </a:t>
            </a:r>
            <a:r>
              <a:rPr lang="ru-RU" sz="1752" b="1" spc="-1">
                <a:solidFill>
                  <a:srgbClr val="FF0000"/>
                </a:solidFill>
                <a:latin typeface="Arial Black"/>
              </a:rPr>
              <a:t>Р</a:t>
            </a:r>
            <a:r>
              <a:rPr lang="ru-RU" sz="1752" b="1" spc="-1">
                <a:latin typeface="Arial Black"/>
              </a:rPr>
              <a:t>ЕЗЕРВ</a:t>
            </a:r>
            <a:endParaRPr lang="ru-RU" sz="1752" spc="-1">
              <a:latin typeface="Arial"/>
            </a:endParaRPr>
          </a:p>
        </p:txBody>
      </p:sp>
      <p:pic>
        <p:nvPicPr>
          <p:cNvPr id="44" name="Рисунок 2"/>
          <p:cNvPicPr/>
          <p:nvPr/>
        </p:nvPicPr>
        <p:blipFill>
          <a:blip r:embed="rId4"/>
          <a:srcRect l="759" r="1072" b="-100"/>
          <a:stretch/>
        </p:blipFill>
        <p:spPr>
          <a:xfrm>
            <a:off x="3140139" y="118297"/>
            <a:ext cx="867113" cy="788249"/>
          </a:xfrm>
          <a:prstGeom prst="rect">
            <a:avLst/>
          </a:prstGeom>
          <a:ln>
            <a:noFill/>
          </a:ln>
        </p:spPr>
      </p:pic>
      <p:pic>
        <p:nvPicPr>
          <p:cNvPr id="45" name="Picture 38"/>
          <p:cNvPicPr/>
          <p:nvPr/>
        </p:nvPicPr>
        <p:blipFill>
          <a:blip r:embed="rId5"/>
          <a:stretch/>
        </p:blipFill>
        <p:spPr>
          <a:xfrm flipH="1">
            <a:off x="7929176" y="78865"/>
            <a:ext cx="867113" cy="867113"/>
          </a:xfrm>
          <a:prstGeom prst="rect">
            <a:avLst/>
          </a:prstGeom>
          <a:ln>
            <a:noFill/>
          </a:ln>
        </p:spPr>
      </p:pic>
      <p:sp>
        <p:nvSpPr>
          <p:cNvPr id="46" name="CustomShape 3"/>
          <p:cNvSpPr/>
          <p:nvPr/>
        </p:nvSpPr>
        <p:spPr>
          <a:xfrm>
            <a:off x="3021842" y="3068219"/>
            <a:ext cx="5835567" cy="24852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7161" tIns="0" rIns="197161" bIns="0">
            <a:spAutoFit/>
          </a:bodyPr>
          <a:lstStyle/>
          <a:p>
            <a:pPr algn="ctr">
              <a:lnSpc>
                <a:spcPct val="85000"/>
              </a:lnSpc>
              <a:spcAft>
                <a:spcPts val="438"/>
              </a:spcAft>
            </a:pPr>
            <a:r>
              <a:rPr lang="ru-RU" sz="1752" b="1" spc="106">
                <a:solidFill>
                  <a:srgbClr val="002060"/>
                </a:solidFill>
                <a:latin typeface="Arial"/>
              </a:rPr>
              <a:t>Гарантируем</a:t>
            </a:r>
            <a:endParaRPr lang="ru-RU" sz="1752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002060"/>
              </a:buClr>
              <a:buSzPct val="150000"/>
              <a:buFont typeface="Wingdings" charset="2"/>
              <a:buChar char=""/>
            </a:pPr>
            <a:r>
              <a:rPr lang="ru-RU" sz="1314" b="1" spc="-23">
                <a:solidFill>
                  <a:srgbClr val="B67A59"/>
                </a:solidFill>
                <a:latin typeface="Arial"/>
              </a:rPr>
              <a:t>ежемесячное денежное содержание за пребывание в резерве, </a:t>
            </a:r>
            <a:r>
              <a:rPr lang="ru-RU" sz="1205" b="1" i="1" spc="-35">
                <a:solidFill>
                  <a:srgbClr val="B67A59"/>
                </a:solidFill>
                <a:latin typeface="Arial"/>
              </a:rPr>
              <a:t>(кроме периодов участия в военных сборах) </a:t>
            </a:r>
            <a:r>
              <a:rPr lang="ru-RU" sz="1314" b="1" spc="-35">
                <a:solidFill>
                  <a:srgbClr val="B67A59"/>
                </a:solidFill>
                <a:latin typeface="Arial"/>
              </a:rPr>
              <a:t>от </a:t>
            </a:r>
            <a:r>
              <a:rPr lang="ru-RU" sz="1424" b="1" spc="-35">
                <a:solidFill>
                  <a:srgbClr val="FF0000"/>
                </a:solidFill>
                <a:latin typeface="Arial"/>
              </a:rPr>
              <a:t>2 700 </a:t>
            </a:r>
            <a:r>
              <a:rPr lang="ru-RU" sz="1314" b="1" spc="-35">
                <a:solidFill>
                  <a:srgbClr val="B67A59"/>
                </a:solidFill>
                <a:latin typeface="Arial"/>
              </a:rPr>
              <a:t>до</a:t>
            </a:r>
            <a:r>
              <a:rPr lang="ru-RU" sz="1314" b="1" spc="-35">
                <a:solidFill>
                  <a:srgbClr val="203864"/>
                </a:solidFill>
                <a:latin typeface="Arial"/>
              </a:rPr>
              <a:t> </a:t>
            </a:r>
            <a:r>
              <a:rPr lang="ru-RU" sz="1424" b="1" spc="-35">
                <a:solidFill>
                  <a:srgbClr val="FF0000"/>
                </a:solidFill>
                <a:latin typeface="Arial"/>
              </a:rPr>
              <a:t>6 300 </a:t>
            </a:r>
            <a:r>
              <a:rPr lang="ru-RU" sz="1314" b="1" spc="-35">
                <a:solidFill>
                  <a:srgbClr val="B67A59"/>
                </a:solidFill>
                <a:latin typeface="Arial"/>
              </a:rPr>
              <a:t>руб.;</a:t>
            </a:r>
            <a:endParaRPr lang="ru-RU" sz="1314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002060"/>
              </a:buClr>
              <a:buSzPct val="150000"/>
              <a:buFont typeface="Wingdings" charset="2"/>
              <a:buChar char=""/>
            </a:pPr>
            <a:r>
              <a:rPr lang="ru-RU" sz="1314" b="1" spc="-23">
                <a:solidFill>
                  <a:srgbClr val="B67A59"/>
                </a:solidFill>
                <a:latin typeface="Arial"/>
              </a:rPr>
              <a:t>своевременные выплаты за участие в военных сборах </a:t>
            </a:r>
            <a:r>
              <a:rPr sz="1972"/>
              <a:t/>
            </a:r>
            <a:br>
              <a:rPr sz="1972"/>
            </a:br>
            <a:r>
              <a:rPr lang="ru-RU" sz="1314" b="1" spc="-23">
                <a:solidFill>
                  <a:srgbClr val="B67A59"/>
                </a:solidFill>
                <a:latin typeface="Arial"/>
              </a:rPr>
              <a:t>от</a:t>
            </a:r>
            <a:r>
              <a:rPr lang="ru-RU" sz="1314" b="1" spc="-23">
                <a:solidFill>
                  <a:srgbClr val="203864"/>
                </a:solidFill>
                <a:latin typeface="Arial"/>
              </a:rPr>
              <a:t> </a:t>
            </a:r>
            <a:r>
              <a:rPr lang="ru-RU" sz="1424" b="1" spc="-23">
                <a:solidFill>
                  <a:srgbClr val="FF0000"/>
                </a:solidFill>
                <a:latin typeface="Arial"/>
              </a:rPr>
              <a:t>17 500 </a:t>
            </a:r>
            <a:r>
              <a:rPr lang="ru-RU" sz="1314" b="1" spc="-23">
                <a:solidFill>
                  <a:srgbClr val="B67A59"/>
                </a:solidFill>
                <a:latin typeface="Arial"/>
              </a:rPr>
              <a:t>до</a:t>
            </a:r>
            <a:r>
              <a:rPr lang="ru-RU" sz="1314" b="1" spc="-23">
                <a:solidFill>
                  <a:srgbClr val="203864"/>
                </a:solidFill>
                <a:latin typeface="Arial"/>
              </a:rPr>
              <a:t> </a:t>
            </a:r>
            <a:r>
              <a:rPr lang="ru-RU" sz="1424" b="1" spc="-23">
                <a:solidFill>
                  <a:srgbClr val="FF0000"/>
                </a:solidFill>
                <a:latin typeface="Arial"/>
              </a:rPr>
              <a:t>51 900 </a:t>
            </a:r>
            <a:r>
              <a:rPr lang="ru-RU" sz="1314" b="1" spc="-23">
                <a:solidFill>
                  <a:srgbClr val="B67A59"/>
                </a:solidFill>
                <a:latin typeface="Arial"/>
              </a:rPr>
              <a:t>руб.;</a:t>
            </a:r>
            <a:endParaRPr lang="ru-RU" sz="1314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002060"/>
              </a:buClr>
              <a:buSzPct val="150000"/>
              <a:buFont typeface="Wingdings" charset="2"/>
              <a:buChar char=""/>
            </a:pPr>
            <a:r>
              <a:rPr lang="ru-RU" sz="1314" b="1" spc="-23">
                <a:solidFill>
                  <a:srgbClr val="B67A59"/>
                </a:solidFill>
                <a:latin typeface="Arial"/>
              </a:rPr>
              <a:t>сохранение рабочего места и средней заработной платы </a:t>
            </a:r>
            <a:r>
              <a:rPr sz="1972"/>
              <a:t/>
            </a:r>
            <a:br>
              <a:rPr sz="1972"/>
            </a:br>
            <a:r>
              <a:rPr lang="ru-RU" sz="1205" b="1" i="1" spc="-23">
                <a:solidFill>
                  <a:srgbClr val="B67A59"/>
                </a:solidFill>
                <a:latin typeface="Arial"/>
              </a:rPr>
              <a:t>(при привлечении к военным сборам)</a:t>
            </a:r>
            <a:r>
              <a:rPr lang="ru-RU" sz="1314" b="1" spc="-23">
                <a:solidFill>
                  <a:srgbClr val="B67A59"/>
                </a:solidFill>
                <a:latin typeface="Arial"/>
              </a:rPr>
              <a:t>;</a:t>
            </a:r>
            <a:endParaRPr lang="ru-RU" sz="1314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002060"/>
              </a:buClr>
              <a:buSzPct val="150000"/>
              <a:buFont typeface="Wingdings" charset="2"/>
              <a:buChar char=""/>
            </a:pPr>
            <a:r>
              <a:rPr lang="ru-RU" sz="1314" b="1" spc="-23">
                <a:solidFill>
                  <a:srgbClr val="B67A59"/>
                </a:solidFill>
                <a:latin typeface="Arial"/>
              </a:rPr>
              <a:t>продовольственное, вещевое и медицинское обеспечение </a:t>
            </a:r>
            <a:r>
              <a:rPr sz="1972"/>
              <a:t/>
            </a:r>
            <a:br>
              <a:rPr sz="1972"/>
            </a:br>
            <a:r>
              <a:rPr lang="ru-RU" sz="1205" b="1" i="1" spc="-23">
                <a:solidFill>
                  <a:srgbClr val="B67A59"/>
                </a:solidFill>
                <a:latin typeface="Arial"/>
              </a:rPr>
              <a:t>(при исполнении обязанностей военной службы)</a:t>
            </a:r>
            <a:r>
              <a:rPr lang="ru-RU" sz="1314" b="1" spc="-23">
                <a:solidFill>
                  <a:srgbClr val="B67A59"/>
                </a:solidFill>
                <a:latin typeface="Arial"/>
              </a:rPr>
              <a:t>;</a:t>
            </a:r>
            <a:endParaRPr lang="ru-RU" sz="1314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002060"/>
              </a:buClr>
              <a:buSzPct val="150000"/>
              <a:buFont typeface="Wingdings" charset="2"/>
              <a:buChar char=""/>
            </a:pPr>
            <a:r>
              <a:rPr lang="ru-RU" sz="1314" b="1" spc="-23">
                <a:solidFill>
                  <a:srgbClr val="B67A59"/>
                </a:solidFill>
                <a:latin typeface="Arial"/>
              </a:rPr>
              <a:t>обязательное государственное страхование жизни и здоровья</a:t>
            </a:r>
            <a:r>
              <a:rPr sz="1972"/>
              <a:t/>
            </a:r>
            <a:br>
              <a:rPr sz="1972"/>
            </a:br>
            <a:r>
              <a:rPr lang="ru-RU" sz="1205" b="1" i="1" spc="-23">
                <a:solidFill>
                  <a:srgbClr val="B67A59"/>
                </a:solidFill>
                <a:latin typeface="Arial"/>
              </a:rPr>
              <a:t>(при исполнении обязанностей военной службы)</a:t>
            </a:r>
            <a:r>
              <a:rPr lang="ru-RU" sz="1533" b="1" spc="-23">
                <a:solidFill>
                  <a:srgbClr val="B67A59"/>
                </a:solidFill>
                <a:latin typeface="Arial"/>
              </a:rPr>
              <a:t>;</a:t>
            </a:r>
            <a:endParaRPr lang="ru-RU" sz="1533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002060"/>
              </a:buClr>
              <a:buSzPct val="150000"/>
              <a:buFont typeface="Wingdings" charset="2"/>
              <a:buChar char=""/>
            </a:pPr>
            <a:r>
              <a:rPr lang="ru-RU" sz="1314" b="1" spc="-23">
                <a:solidFill>
                  <a:srgbClr val="B67A59"/>
                </a:solidFill>
                <a:latin typeface="Arial"/>
              </a:rPr>
              <a:t>бесплатный проезд к месту проведения сборов и обратно.</a:t>
            </a:r>
            <a:endParaRPr lang="ru-RU" sz="1314" spc="-1">
              <a:latin typeface="Arial"/>
            </a:endParaRPr>
          </a:p>
        </p:txBody>
      </p:sp>
      <p:pic>
        <p:nvPicPr>
          <p:cNvPr id="47" name="Picture 22"/>
          <p:cNvPicPr/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17659" r="-92" b="25458"/>
          <a:stretch/>
        </p:blipFill>
        <p:spPr>
          <a:xfrm flipH="1">
            <a:off x="3022236" y="5854889"/>
            <a:ext cx="5835567" cy="2425473"/>
          </a:xfrm>
          <a:prstGeom prst="rect">
            <a:avLst/>
          </a:prstGeom>
          <a:ln>
            <a:noFill/>
          </a:ln>
        </p:spPr>
      </p:pic>
      <p:sp>
        <p:nvSpPr>
          <p:cNvPr id="48" name="CustomShape 4"/>
          <p:cNvSpPr/>
          <p:nvPr/>
        </p:nvSpPr>
        <p:spPr>
          <a:xfrm>
            <a:off x="3021842" y="5698739"/>
            <a:ext cx="5835567" cy="20387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7161" tIns="0" rIns="197161" bIns="0">
            <a:spAutoFit/>
          </a:bodyPr>
          <a:lstStyle/>
          <a:p>
            <a:pPr algn="ctr">
              <a:lnSpc>
                <a:spcPct val="85000"/>
              </a:lnSpc>
              <a:spcAft>
                <a:spcPts val="438"/>
              </a:spcAft>
            </a:pPr>
            <a:r>
              <a:rPr lang="ru-RU" sz="1752" b="1" spc="106">
                <a:solidFill>
                  <a:srgbClr val="D40000"/>
                </a:solidFill>
                <a:latin typeface="Arial"/>
              </a:rPr>
              <a:t>Требования к кандидатам</a:t>
            </a:r>
            <a:endParaRPr lang="ru-RU" sz="1752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C00000"/>
              </a:buClr>
              <a:buSzPct val="150000"/>
              <a:buFont typeface="Wingdings" charset="2"/>
              <a:buChar char=""/>
            </a:pPr>
            <a:r>
              <a:rPr lang="ru-RU" sz="1314" b="1" i="1" spc="-23">
                <a:solidFill>
                  <a:srgbClr val="B67A59"/>
                </a:solidFill>
                <a:latin typeface="Arial"/>
              </a:rPr>
              <a:t>по возрасту</a:t>
            </a:r>
            <a:r>
              <a:rPr lang="ru-RU" sz="1314" b="1" spc="-23">
                <a:solidFill>
                  <a:srgbClr val="B67A59"/>
                </a:solidFill>
                <a:latin typeface="Arial"/>
              </a:rPr>
              <a:t>: прапорщики, сержанты и солдаты – до </a:t>
            </a:r>
            <a:r>
              <a:rPr lang="ru-RU" sz="1533" b="1" spc="-23">
                <a:solidFill>
                  <a:srgbClr val="FF0000"/>
                </a:solidFill>
                <a:latin typeface="Arial"/>
              </a:rPr>
              <a:t>52</a:t>
            </a:r>
            <a:r>
              <a:rPr lang="ru-RU" sz="1314" b="1" spc="-23">
                <a:solidFill>
                  <a:srgbClr val="FF0000"/>
                </a:solidFill>
                <a:latin typeface="Arial"/>
              </a:rPr>
              <a:t> </a:t>
            </a:r>
            <a:r>
              <a:rPr lang="ru-RU" sz="1314" b="1" spc="-23">
                <a:solidFill>
                  <a:srgbClr val="B67A59"/>
                </a:solidFill>
                <a:latin typeface="Arial"/>
              </a:rPr>
              <a:t>лет, младшие офицеры – до </a:t>
            </a:r>
            <a:r>
              <a:rPr lang="ru-RU" sz="1533" b="1" spc="-23">
                <a:solidFill>
                  <a:srgbClr val="FF0000"/>
                </a:solidFill>
                <a:latin typeface="Arial"/>
              </a:rPr>
              <a:t>57</a:t>
            </a:r>
            <a:r>
              <a:rPr lang="ru-RU" sz="1314" b="1" spc="-23">
                <a:solidFill>
                  <a:srgbClr val="FF0000"/>
                </a:solidFill>
                <a:latin typeface="Arial"/>
              </a:rPr>
              <a:t> </a:t>
            </a:r>
            <a:r>
              <a:rPr lang="ru-RU" sz="1314" b="1" spc="-23">
                <a:solidFill>
                  <a:srgbClr val="B67A59"/>
                </a:solidFill>
                <a:latin typeface="Arial"/>
              </a:rPr>
              <a:t>лет, старшие офицеры –  до </a:t>
            </a:r>
            <a:r>
              <a:rPr lang="ru-RU" sz="1533" b="1" spc="-23">
                <a:solidFill>
                  <a:srgbClr val="FF0000"/>
                </a:solidFill>
                <a:latin typeface="Arial"/>
              </a:rPr>
              <a:t>62</a:t>
            </a:r>
            <a:r>
              <a:rPr lang="ru-RU" sz="1314" b="1" spc="-23">
                <a:solidFill>
                  <a:srgbClr val="FF0000"/>
                </a:solidFill>
                <a:latin typeface="Arial"/>
              </a:rPr>
              <a:t> </a:t>
            </a:r>
            <a:r>
              <a:rPr lang="ru-RU" sz="1314" b="1" spc="-23">
                <a:solidFill>
                  <a:srgbClr val="B67A59"/>
                </a:solidFill>
                <a:latin typeface="Arial"/>
              </a:rPr>
              <a:t>лет;</a:t>
            </a:r>
            <a:endParaRPr lang="ru-RU" sz="1314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C00000"/>
              </a:buClr>
              <a:buSzPct val="150000"/>
              <a:buFont typeface="Wingdings" charset="2"/>
              <a:buChar char=""/>
            </a:pPr>
            <a:r>
              <a:rPr lang="ru-RU" sz="1314" b="1" i="1" spc="-23">
                <a:solidFill>
                  <a:srgbClr val="B67A59"/>
                </a:solidFill>
                <a:latin typeface="Arial"/>
              </a:rPr>
              <a:t>по здоровью</a:t>
            </a:r>
            <a:r>
              <a:rPr lang="ru-RU" sz="1314" b="1" spc="-23">
                <a:solidFill>
                  <a:srgbClr val="B67A59"/>
                </a:solidFill>
                <a:latin typeface="Arial"/>
              </a:rPr>
              <a:t>:</a:t>
            </a:r>
            <a:r>
              <a:rPr lang="ru-RU" sz="1314" b="1" i="1" spc="-23">
                <a:solidFill>
                  <a:srgbClr val="B67A59"/>
                </a:solidFill>
                <a:latin typeface="Arial"/>
              </a:rPr>
              <a:t> </a:t>
            </a:r>
            <a:r>
              <a:rPr lang="ru-RU" sz="1314" b="1" spc="-23">
                <a:solidFill>
                  <a:srgbClr val="B67A59"/>
                </a:solidFill>
                <a:latin typeface="Arial"/>
              </a:rPr>
              <a:t>быть годным к военной службе (категория А) или годным к военной службе с незначительными ограничениями (категория Б);</a:t>
            </a:r>
            <a:endParaRPr lang="ru-RU" sz="1314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C00000"/>
              </a:buClr>
              <a:buSzPct val="150000"/>
              <a:buFont typeface="Wingdings" charset="2"/>
              <a:buChar char=""/>
            </a:pPr>
            <a:r>
              <a:rPr lang="ru-RU" sz="1314" b="1" i="1" spc="-23">
                <a:solidFill>
                  <a:srgbClr val="B67A59"/>
                </a:solidFill>
                <a:latin typeface="Arial"/>
              </a:rPr>
              <a:t>по результатам профессионал. психологического отбора</a:t>
            </a:r>
            <a:r>
              <a:rPr lang="ru-RU" sz="1314" b="1" spc="-23">
                <a:solidFill>
                  <a:srgbClr val="B67A59"/>
                </a:solidFill>
                <a:latin typeface="Arial"/>
              </a:rPr>
              <a:t>: получить 1, 2 или 3 категорию пригодности для конкретной выбранной специальности;</a:t>
            </a:r>
            <a:endParaRPr lang="ru-RU" sz="1314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C00000"/>
              </a:buClr>
              <a:buSzPct val="150000"/>
              <a:buFont typeface="Wingdings" charset="2"/>
              <a:buChar char=""/>
            </a:pPr>
            <a:r>
              <a:rPr lang="ru-RU" sz="1314" b="1" i="1" spc="-23">
                <a:solidFill>
                  <a:srgbClr val="B67A59"/>
                </a:solidFill>
                <a:latin typeface="Arial"/>
              </a:rPr>
              <a:t>по образованию: </a:t>
            </a:r>
            <a:r>
              <a:rPr lang="ru-RU" sz="1314" b="1" spc="-23">
                <a:solidFill>
                  <a:srgbClr val="B67A59"/>
                </a:solidFill>
                <a:latin typeface="Arial"/>
              </a:rPr>
              <a:t>не ниже основного общего (9 классов).</a:t>
            </a:r>
            <a:endParaRPr lang="ru-RU" sz="1314" spc="-1">
              <a:latin typeface="Arial"/>
            </a:endParaRPr>
          </a:p>
        </p:txBody>
      </p:sp>
      <p:sp>
        <p:nvSpPr>
          <p:cNvPr id="49" name="CustomShape 5"/>
          <p:cNvSpPr/>
          <p:nvPr/>
        </p:nvSpPr>
        <p:spPr>
          <a:xfrm>
            <a:off x="2871211" y="7850552"/>
            <a:ext cx="6218453" cy="4366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580" tIns="49290" rIns="98580" bIns="4929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191" b="1" spc="272">
                <a:solidFill>
                  <a:srgbClr val="FF0000"/>
                </a:solidFill>
                <a:latin typeface="Arial Black"/>
              </a:rPr>
              <a:t>Б</a:t>
            </a:r>
            <a:r>
              <a:rPr lang="ru-RU" sz="1752" b="1" spc="272">
                <a:latin typeface="Arial Black"/>
              </a:rPr>
              <a:t>оевой </a:t>
            </a:r>
            <a:r>
              <a:rPr lang="ru-RU" sz="2191" b="1" spc="272">
                <a:solidFill>
                  <a:srgbClr val="FF0000"/>
                </a:solidFill>
                <a:latin typeface="Arial Black"/>
              </a:rPr>
              <a:t>А</a:t>
            </a:r>
            <a:r>
              <a:rPr lang="ru-RU" sz="1752" b="1" spc="272">
                <a:latin typeface="Arial Black"/>
              </a:rPr>
              <a:t>рмейский </a:t>
            </a:r>
            <a:r>
              <a:rPr lang="ru-RU" sz="2191" b="1" spc="272">
                <a:solidFill>
                  <a:srgbClr val="FF0000"/>
                </a:solidFill>
                <a:latin typeface="Arial Black"/>
              </a:rPr>
              <a:t>Р</a:t>
            </a:r>
            <a:r>
              <a:rPr lang="ru-RU" sz="1752" b="1" spc="272">
                <a:latin typeface="Arial Black"/>
              </a:rPr>
              <a:t>езерв </a:t>
            </a:r>
            <a:r>
              <a:rPr lang="ru-RU" sz="2191" b="1" spc="272">
                <a:solidFill>
                  <a:srgbClr val="FF0000"/>
                </a:solidFill>
                <a:latin typeface="Arial Black"/>
              </a:rPr>
              <a:t>С</a:t>
            </a:r>
            <a:r>
              <a:rPr lang="ru-RU" sz="1752" b="1" spc="272">
                <a:latin typeface="Arial Black"/>
              </a:rPr>
              <a:t>траны</a:t>
            </a:r>
            <a:endParaRPr lang="ru-RU" sz="1752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68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021842" y="1"/>
            <a:ext cx="5835567" cy="8279967"/>
          </a:xfrm>
          <a:prstGeom prst="rect">
            <a:avLst/>
          </a:prstGeom>
          <a:gradFill rotWithShape="0">
            <a:gsLst>
              <a:gs pos="0">
                <a:schemeClr val="accent2">
                  <a:lumMod val="60000"/>
                  <a:lumOff val="4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1" name="Picture 22"/>
          <p:cNvPicPr/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17659" r="-92" b="25458"/>
          <a:stretch/>
        </p:blipFill>
        <p:spPr>
          <a:xfrm flipH="1">
            <a:off x="3022236" y="5854889"/>
            <a:ext cx="5835567" cy="2425473"/>
          </a:xfrm>
          <a:prstGeom prst="rect">
            <a:avLst/>
          </a:prstGeom>
          <a:ln>
            <a:noFill/>
          </a:ln>
        </p:spPr>
      </p:pic>
      <p:pic>
        <p:nvPicPr>
          <p:cNvPr id="52" name="Рисунок 2"/>
          <p:cNvPicPr/>
          <p:nvPr/>
        </p:nvPicPr>
        <p:blipFill>
          <a:blip r:embed="rId3"/>
          <a:srcRect l="759" r="1072" b="-100"/>
          <a:stretch/>
        </p:blipFill>
        <p:spPr>
          <a:xfrm>
            <a:off x="7504885" y="45348"/>
            <a:ext cx="1143139" cy="1028391"/>
          </a:xfrm>
          <a:prstGeom prst="rect">
            <a:avLst/>
          </a:prstGeom>
          <a:ln>
            <a:noFill/>
          </a:ln>
        </p:spPr>
      </p:pic>
      <p:sp>
        <p:nvSpPr>
          <p:cNvPr id="53" name="CustomShape 2"/>
          <p:cNvSpPr/>
          <p:nvPr/>
        </p:nvSpPr>
        <p:spPr>
          <a:xfrm>
            <a:off x="3018687" y="6327681"/>
            <a:ext cx="5835567" cy="12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7161" tIns="0" rIns="197161" bIns="0">
            <a:spAutoFit/>
          </a:bodyPr>
          <a:lstStyle/>
          <a:p>
            <a:pPr algn="ctr">
              <a:lnSpc>
                <a:spcPct val="85000"/>
              </a:lnSpc>
              <a:spcAft>
                <a:spcPts val="438"/>
              </a:spcAft>
            </a:pPr>
            <a:r>
              <a:rPr lang="ru-RU" sz="1752" b="1" spc="106">
                <a:solidFill>
                  <a:srgbClr val="D40000"/>
                </a:solidFill>
                <a:latin typeface="Arial"/>
              </a:rPr>
              <a:t>Требования к кандидатам</a:t>
            </a:r>
            <a:endParaRPr lang="ru-RU" sz="1752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C00000"/>
              </a:buClr>
              <a:buSzPct val="150000"/>
              <a:buFont typeface="Wingdings" charset="2"/>
              <a:buChar char=""/>
            </a:pPr>
            <a:r>
              <a:rPr lang="ru-RU" sz="1314" b="1" spc="-23">
                <a:latin typeface="Arial"/>
              </a:rPr>
              <a:t>возраст – до 65 лет;</a:t>
            </a:r>
            <a:endParaRPr lang="ru-RU" sz="1314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C00000"/>
              </a:buClr>
              <a:buSzPct val="150000"/>
              <a:buFont typeface="Wingdings" charset="2"/>
              <a:buChar char=""/>
            </a:pPr>
            <a:r>
              <a:rPr lang="ru-RU" sz="1314" b="1" spc="-23">
                <a:latin typeface="Arial"/>
              </a:rPr>
              <a:t>состояние здоровья – способен выполнять боевую задачу;</a:t>
            </a:r>
            <a:endParaRPr lang="ru-RU" sz="1314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C00000"/>
              </a:buClr>
              <a:buSzPct val="150000"/>
              <a:buFont typeface="Wingdings" charset="2"/>
              <a:buChar char=""/>
            </a:pPr>
            <a:r>
              <a:rPr lang="ru-RU" sz="1314" b="1" spc="-66">
                <a:latin typeface="Arial"/>
              </a:rPr>
              <a:t>соответствие требованиям к профессиональной психологической </a:t>
            </a:r>
            <a:r>
              <a:rPr lang="ru-RU" sz="1314" b="1" spc="-23">
                <a:latin typeface="Arial"/>
              </a:rPr>
              <a:t>пригодности;</a:t>
            </a:r>
            <a:endParaRPr lang="ru-RU" sz="1314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C00000"/>
              </a:buClr>
              <a:buSzPct val="150000"/>
              <a:buFont typeface="Wingdings" charset="2"/>
              <a:buChar char=""/>
            </a:pPr>
            <a:r>
              <a:rPr lang="ru-RU" sz="1314" b="1" spc="-23">
                <a:latin typeface="Arial"/>
              </a:rPr>
              <a:t>физическая выносливость.</a:t>
            </a:r>
            <a:endParaRPr lang="ru-RU" sz="1314" spc="-1">
              <a:latin typeface="Arial"/>
            </a:endParaRPr>
          </a:p>
        </p:txBody>
      </p:sp>
      <p:sp>
        <p:nvSpPr>
          <p:cNvPr id="54" name="CustomShape 3"/>
          <p:cNvSpPr/>
          <p:nvPr/>
        </p:nvSpPr>
        <p:spPr>
          <a:xfrm>
            <a:off x="3029334" y="7832807"/>
            <a:ext cx="5835567" cy="429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643" b="1" spc="-1">
                <a:latin typeface="Arial Black"/>
              </a:rPr>
              <a:t>Контракт заключается на </a:t>
            </a:r>
            <a:r>
              <a:rPr lang="ru-RU" sz="1643" b="1" spc="-1">
                <a:solidFill>
                  <a:srgbClr val="FF0000"/>
                </a:solidFill>
                <a:latin typeface="Arial Black"/>
              </a:rPr>
              <a:t>6</a:t>
            </a:r>
            <a:r>
              <a:rPr lang="ru-RU" sz="1643" b="1" spc="-1">
                <a:latin typeface="Arial Black"/>
              </a:rPr>
              <a:t>, </a:t>
            </a:r>
            <a:r>
              <a:rPr lang="ru-RU" sz="1643" b="1" spc="-1">
                <a:solidFill>
                  <a:srgbClr val="FF0000"/>
                </a:solidFill>
                <a:latin typeface="Arial Black"/>
              </a:rPr>
              <a:t>8</a:t>
            </a:r>
            <a:r>
              <a:rPr lang="ru-RU" sz="1643" b="1" spc="-1">
                <a:latin typeface="Arial Black"/>
              </a:rPr>
              <a:t> или </a:t>
            </a:r>
            <a:r>
              <a:rPr lang="ru-RU" sz="1643" b="1" spc="-1">
                <a:solidFill>
                  <a:srgbClr val="FF0000"/>
                </a:solidFill>
                <a:latin typeface="Arial Black"/>
              </a:rPr>
              <a:t>12 </a:t>
            </a:r>
            <a:r>
              <a:rPr lang="ru-RU" sz="1643" b="1" spc="-1">
                <a:latin typeface="Arial Black"/>
              </a:rPr>
              <a:t>месяцев </a:t>
            </a:r>
            <a:endParaRPr lang="ru-RU" sz="1643" spc="-1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lang="ru-RU" sz="1643" b="1" spc="-1">
                <a:latin typeface="Arial Black"/>
              </a:rPr>
              <a:t>(по решению гражданина)</a:t>
            </a:r>
            <a:endParaRPr lang="ru-RU" sz="1643" spc="-1">
              <a:latin typeface="Arial"/>
            </a:endParaRPr>
          </a:p>
        </p:txBody>
      </p:sp>
      <p:pic>
        <p:nvPicPr>
          <p:cNvPr id="55" name="Рисунок 4"/>
          <p:cNvPicPr/>
          <p:nvPr/>
        </p:nvPicPr>
        <p:blipFill>
          <a:blip r:embed="rId4"/>
          <a:srcRect t="7563" b="54406"/>
          <a:stretch/>
        </p:blipFill>
        <p:spPr>
          <a:xfrm>
            <a:off x="3021842" y="1305994"/>
            <a:ext cx="5835173" cy="221884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6" name="CustomShape 4"/>
          <p:cNvSpPr/>
          <p:nvPr/>
        </p:nvSpPr>
        <p:spPr>
          <a:xfrm>
            <a:off x="3021842" y="3264590"/>
            <a:ext cx="5835567" cy="2962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7161" tIns="0" rIns="197161" bIns="0">
            <a:spAutoFit/>
          </a:bodyPr>
          <a:lstStyle/>
          <a:p>
            <a:pPr algn="ctr">
              <a:lnSpc>
                <a:spcPct val="85000"/>
              </a:lnSpc>
              <a:spcAft>
                <a:spcPts val="438"/>
              </a:spcAft>
            </a:pPr>
            <a:r>
              <a:rPr lang="ru-RU" sz="1752" b="1" spc="-23">
                <a:solidFill>
                  <a:srgbClr val="385623"/>
                </a:solidFill>
                <a:latin typeface="Arial"/>
              </a:rPr>
              <a:t>Гарантируем</a:t>
            </a:r>
            <a:endParaRPr lang="ru-RU" sz="1752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385623"/>
              </a:buClr>
              <a:buSzPct val="150000"/>
              <a:buFont typeface="Wingdings" charset="2"/>
              <a:buChar char=""/>
            </a:pPr>
            <a:r>
              <a:rPr lang="ru-RU" sz="1205" b="1" spc="-35">
                <a:latin typeface="Arial"/>
              </a:rPr>
              <a:t>денежное содержание за участие в СВО – от </a:t>
            </a:r>
            <a:r>
              <a:rPr lang="ru-RU" sz="1424" b="1" spc="-35">
                <a:solidFill>
                  <a:srgbClr val="FF0000"/>
                </a:solidFill>
                <a:latin typeface="Arial"/>
              </a:rPr>
              <a:t>205 000</a:t>
            </a:r>
            <a:r>
              <a:rPr lang="ru-RU" sz="1205" b="1" spc="-35">
                <a:latin typeface="Arial"/>
              </a:rPr>
              <a:t> руб.;</a:t>
            </a:r>
            <a:endParaRPr lang="ru-RU" sz="1205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385623"/>
              </a:buClr>
              <a:buSzPct val="150000"/>
              <a:buFont typeface="Wingdings" charset="2"/>
              <a:buChar char=""/>
            </a:pPr>
            <a:r>
              <a:rPr lang="ru-RU" sz="1205" b="1" spc="-35">
                <a:latin typeface="Arial"/>
              </a:rPr>
              <a:t>единовременное поощрение при заключении контракта – </a:t>
            </a:r>
            <a:r>
              <a:rPr lang="ru-RU" sz="1424" b="1" spc="-35">
                <a:solidFill>
                  <a:srgbClr val="FF0000"/>
                </a:solidFill>
                <a:latin typeface="Arial"/>
              </a:rPr>
              <a:t>35 000 </a:t>
            </a:r>
            <a:r>
              <a:rPr lang="ru-RU" sz="1205" b="1" spc="-35">
                <a:latin typeface="Arial"/>
              </a:rPr>
              <a:t>руб.; </a:t>
            </a:r>
            <a:endParaRPr lang="ru-RU" sz="1205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385623"/>
              </a:buClr>
              <a:buSzPct val="150000"/>
              <a:buFont typeface="Wingdings" charset="2"/>
              <a:buChar char=""/>
            </a:pPr>
            <a:r>
              <a:rPr lang="ru-RU" sz="1205" b="1" spc="-23">
                <a:latin typeface="Arial"/>
              </a:rPr>
              <a:t>выплата за участие в активных боевых действиях –</a:t>
            </a:r>
            <a:r>
              <a:rPr lang="ru-RU" sz="1205" b="1" spc="-23">
                <a:solidFill>
                  <a:srgbClr val="FF0000"/>
                </a:solidFill>
                <a:latin typeface="Arial"/>
              </a:rPr>
              <a:t> </a:t>
            </a:r>
            <a:r>
              <a:rPr lang="ru-RU" sz="1424" b="1" spc="-23">
                <a:solidFill>
                  <a:srgbClr val="FF0000"/>
                </a:solidFill>
                <a:latin typeface="Arial"/>
              </a:rPr>
              <a:t>8 000 </a:t>
            </a:r>
            <a:r>
              <a:rPr lang="ru-RU" sz="1205" b="1" spc="-23">
                <a:latin typeface="Arial"/>
              </a:rPr>
              <a:t>руб. </a:t>
            </a:r>
            <a:r>
              <a:rPr sz="1972"/>
              <a:t/>
            </a:r>
            <a:br>
              <a:rPr sz="1972"/>
            </a:br>
            <a:r>
              <a:rPr lang="ru-RU" sz="1205" b="1" spc="-23">
                <a:latin typeface="Arial"/>
              </a:rPr>
              <a:t>в сутки;</a:t>
            </a:r>
            <a:endParaRPr lang="ru-RU" sz="1205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385623"/>
              </a:buClr>
              <a:buSzPct val="150000"/>
              <a:buFont typeface="Wingdings" charset="2"/>
              <a:buChar char=""/>
            </a:pPr>
            <a:r>
              <a:rPr lang="ru-RU" sz="1205" b="1" spc="-23">
                <a:latin typeface="Arial"/>
              </a:rPr>
              <a:t>вознаграждение за уничтожение или захват военной техники противника – от </a:t>
            </a:r>
            <a:r>
              <a:rPr lang="ru-RU" sz="1424" b="1" spc="-23">
                <a:solidFill>
                  <a:srgbClr val="FF0000"/>
                </a:solidFill>
                <a:latin typeface="Arial"/>
              </a:rPr>
              <a:t>50 000 </a:t>
            </a:r>
            <a:r>
              <a:rPr lang="ru-RU" sz="1205" b="1" spc="-23">
                <a:latin typeface="Arial"/>
              </a:rPr>
              <a:t>до </a:t>
            </a:r>
            <a:r>
              <a:rPr lang="ru-RU" sz="1424" b="1" spc="-23">
                <a:solidFill>
                  <a:srgbClr val="FF0000"/>
                </a:solidFill>
                <a:latin typeface="Arial"/>
              </a:rPr>
              <a:t>1 000 000 </a:t>
            </a:r>
            <a:r>
              <a:rPr lang="ru-RU" sz="1205" b="1" spc="-23">
                <a:latin typeface="Arial"/>
              </a:rPr>
              <a:t>руб.;</a:t>
            </a:r>
            <a:endParaRPr lang="ru-RU" sz="1205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385623"/>
              </a:buClr>
              <a:buSzPct val="150000"/>
              <a:buFont typeface="Wingdings" charset="2"/>
              <a:buChar char=""/>
            </a:pPr>
            <a:r>
              <a:rPr lang="ru-RU" sz="1205" b="1" spc="-23">
                <a:latin typeface="Arial"/>
              </a:rPr>
              <a:t>единовременная выплата при награждении государственными наградами – от </a:t>
            </a:r>
            <a:r>
              <a:rPr lang="ru-RU" sz="1424" b="1" spc="-23">
                <a:solidFill>
                  <a:srgbClr val="FF0000"/>
                </a:solidFill>
                <a:latin typeface="Arial"/>
              </a:rPr>
              <a:t>45</a:t>
            </a:r>
            <a:r>
              <a:rPr lang="ru-RU" sz="1205" b="1" spc="-23">
                <a:latin typeface="Arial"/>
              </a:rPr>
              <a:t>% до </a:t>
            </a:r>
            <a:r>
              <a:rPr lang="ru-RU" sz="1424" b="1" spc="-23">
                <a:solidFill>
                  <a:srgbClr val="FF0000"/>
                </a:solidFill>
                <a:latin typeface="Arial"/>
              </a:rPr>
              <a:t>445</a:t>
            </a:r>
            <a:r>
              <a:rPr lang="ru-RU" sz="1205" b="1" spc="-23">
                <a:latin typeface="Arial"/>
              </a:rPr>
              <a:t>% денежного содержания);</a:t>
            </a:r>
            <a:endParaRPr lang="ru-RU" sz="1205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385623"/>
              </a:buClr>
              <a:buSzPct val="150000"/>
              <a:buFont typeface="Wingdings" charset="2"/>
              <a:buChar char=""/>
            </a:pPr>
            <a:r>
              <a:rPr lang="ru-RU" sz="1205" b="1" spc="-23">
                <a:latin typeface="Arial"/>
              </a:rPr>
              <a:t>единовременная выплата в следствии увечья – </a:t>
            </a:r>
            <a:r>
              <a:rPr lang="ru-RU" sz="1424" b="1" spc="-23">
                <a:solidFill>
                  <a:srgbClr val="FF0000"/>
                </a:solidFill>
                <a:latin typeface="Arial"/>
              </a:rPr>
              <a:t>3 000 000 </a:t>
            </a:r>
            <a:r>
              <a:rPr lang="ru-RU" sz="1205" b="1" spc="-23">
                <a:latin typeface="Arial"/>
              </a:rPr>
              <a:t>руб.;</a:t>
            </a:r>
            <a:endParaRPr lang="ru-RU" sz="1205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385623"/>
              </a:buClr>
              <a:buSzPct val="150000"/>
              <a:buFont typeface="Wingdings" charset="2"/>
              <a:buChar char=""/>
            </a:pPr>
            <a:r>
              <a:rPr lang="ru-RU" sz="1205" b="1" spc="-23">
                <a:latin typeface="Arial"/>
              </a:rPr>
              <a:t>сохранение пенсии за выслугу лет для военных пенсионеров;</a:t>
            </a:r>
            <a:endParaRPr lang="ru-RU" sz="1205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385623"/>
              </a:buClr>
              <a:buSzPct val="150000"/>
              <a:buFont typeface="Wingdings" charset="2"/>
              <a:buChar char=""/>
            </a:pPr>
            <a:r>
              <a:rPr lang="ru-RU" sz="1205" b="1" spc="-23">
                <a:latin typeface="Arial"/>
              </a:rPr>
              <a:t>продовольственное, вещевое и медицинское обеспечение;</a:t>
            </a:r>
            <a:endParaRPr lang="ru-RU" sz="1205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385623"/>
              </a:buClr>
              <a:buSzPct val="150000"/>
              <a:buFont typeface="Wingdings" charset="2"/>
              <a:buChar char=""/>
            </a:pPr>
            <a:r>
              <a:rPr lang="ru-RU" sz="1205" b="1" spc="-23">
                <a:latin typeface="Arial"/>
              </a:rPr>
              <a:t>статус ветерана боевых действий;</a:t>
            </a:r>
            <a:endParaRPr lang="ru-RU" sz="1205" spc="-1">
              <a:latin typeface="Arial"/>
            </a:endParaRPr>
          </a:p>
          <a:p>
            <a:pPr marL="292182" indent="-291788" algn="just">
              <a:lnSpc>
                <a:spcPct val="85000"/>
              </a:lnSpc>
              <a:spcAft>
                <a:spcPts val="438"/>
              </a:spcAft>
              <a:buClr>
                <a:srgbClr val="385623"/>
              </a:buClr>
              <a:buSzPct val="150000"/>
              <a:buFont typeface="Wingdings" charset="2"/>
              <a:buChar char=""/>
            </a:pPr>
            <a:r>
              <a:rPr lang="ru-RU" sz="1205" b="1" spc="-23">
                <a:latin typeface="Arial"/>
              </a:rPr>
              <a:t>кредитные и налоговые каникулы.</a:t>
            </a:r>
            <a:endParaRPr lang="ru-RU" sz="1205" spc="-1">
              <a:latin typeface="Arial"/>
            </a:endParaRPr>
          </a:p>
        </p:txBody>
      </p:sp>
      <p:sp>
        <p:nvSpPr>
          <p:cNvPr id="57" name="CustomShape 5"/>
          <p:cNvSpPr/>
          <p:nvPr/>
        </p:nvSpPr>
        <p:spPr>
          <a:xfrm>
            <a:off x="3021842" y="227524"/>
            <a:ext cx="5835567" cy="12139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15457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972" b="1" spc="-1">
                <a:solidFill>
                  <a:srgbClr val="FFFFFF"/>
                </a:solidFill>
                <a:latin typeface="Arial Black"/>
              </a:rPr>
              <a:t>МИНИСТЕРСТВО ОБОРОНЫ </a:t>
            </a:r>
            <a:endParaRPr lang="ru-RU" sz="1972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972" b="1" spc="-1">
                <a:solidFill>
                  <a:srgbClr val="FFFFFF"/>
                </a:solidFill>
                <a:latin typeface="Arial Black"/>
              </a:rPr>
              <a:t>РОССИЙСКОЙ ФЕДЕРАЦИИ</a:t>
            </a:r>
            <a:endParaRPr lang="ru-RU" sz="1972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972" b="1" spc="-1">
                <a:solidFill>
                  <a:srgbClr val="FFFFFF"/>
                </a:solidFill>
                <a:latin typeface="Arial Black"/>
              </a:rPr>
              <a:t>ведёт набор </a:t>
            </a:r>
            <a:endParaRPr lang="ru-RU" sz="1972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972" b="1" spc="106">
                <a:solidFill>
                  <a:srgbClr val="FFFFFF"/>
                </a:solidFill>
                <a:latin typeface="Arial Black"/>
              </a:rPr>
              <a:t>в </a:t>
            </a:r>
            <a:r>
              <a:rPr lang="ru-RU" sz="1972" b="1" spc="-1">
                <a:solidFill>
                  <a:srgbClr val="FFFFFF"/>
                </a:solidFill>
                <a:latin typeface="Arial Black"/>
              </a:rPr>
              <a:t>добровольческие отряды «Барс»</a:t>
            </a:r>
            <a:endParaRPr lang="ru-RU" sz="1972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0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12267</TotalTime>
  <Words>927</Words>
  <Application>Microsoft Office PowerPoint</Application>
  <PresentationFormat>Произвольный</PresentationFormat>
  <Paragraphs>219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21" baseType="lpstr">
      <vt:lpstr>Arial</vt:lpstr>
      <vt:lpstr>Arial Black</vt:lpstr>
      <vt:lpstr>Bookman Old Style</vt:lpstr>
      <vt:lpstr>Calibri</vt:lpstr>
      <vt:lpstr>Calibri Light</vt:lpstr>
      <vt:lpstr>DejaVu Sans</vt:lpstr>
      <vt:lpstr>Impact</vt:lpstr>
      <vt:lpstr>MyriadPro-Bold</vt:lpstr>
      <vt:lpstr>MyriadPro-Regular</vt:lpstr>
      <vt:lpstr>Symbol</vt:lpstr>
      <vt:lpstr>Tahoma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Мариничев Александр Николаевич</dc:creator>
  <dc:description/>
  <cp:lastModifiedBy>Бажанова Екатерина Алексеевна</cp:lastModifiedBy>
  <cp:revision>77</cp:revision>
  <cp:lastPrinted>2023-09-25T09:35:29Z</cp:lastPrinted>
  <dcterms:created xsi:type="dcterms:W3CDTF">2021-07-14T05:01:48Z</dcterms:created>
  <dcterms:modified xsi:type="dcterms:W3CDTF">2023-11-09T08:56:51Z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</vt:i4>
  </property>
</Properties>
</file>